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4" r:id="rId3"/>
    <p:sldId id="298" r:id="rId4"/>
    <p:sldId id="322" r:id="rId5"/>
    <p:sldId id="287" r:id="rId6"/>
    <p:sldId id="299" r:id="rId7"/>
    <p:sldId id="314" r:id="rId8"/>
    <p:sldId id="300" r:id="rId9"/>
    <p:sldId id="303" r:id="rId10"/>
    <p:sldId id="315" r:id="rId11"/>
    <p:sldId id="316" r:id="rId12"/>
    <p:sldId id="318" r:id="rId13"/>
    <p:sldId id="319" r:id="rId14"/>
    <p:sldId id="325" r:id="rId15"/>
    <p:sldId id="324" r:id="rId16"/>
    <p:sldId id="320" r:id="rId17"/>
    <p:sldId id="323" r:id="rId18"/>
    <p:sldId id="297" r:id="rId19"/>
    <p:sldId id="292" r:id="rId20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47" autoAdjust="0"/>
    <p:restoredTop sz="92553" autoAdjust="0"/>
  </p:normalViewPr>
  <p:slideViewPr>
    <p:cSldViewPr>
      <p:cViewPr varScale="1">
        <p:scale>
          <a:sx n="108" d="100"/>
          <a:sy n="108" d="100"/>
        </p:scale>
        <p:origin x="4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24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34CB-0070-403E-B2DF-C1FF4A9B82DD}" type="datetimeFigureOut">
              <a:rPr lang="es-ES" smtClean="0"/>
              <a:t>04/03/2019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70F46-35CE-4F6A-9321-FBBD69DC45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11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04/03/2019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0322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90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osakidetza.euskadi.eus/contenidos/informacion/cevime_infac_2018/eu_def/adjuntos/INFAC_Vol_26_10_maskuri%20hiperaktiboa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11560" y="908720"/>
            <a:ext cx="7772400" cy="2232248"/>
          </a:xfrm>
        </p:spPr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MASKURI HIPERAKTIBOAREN MANEIUA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26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Lib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, 10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zk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. 2018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1169020"/>
          </a:xfrm>
        </p:spPr>
        <p:txBody>
          <a:bodyPr/>
          <a:lstStyle/>
          <a:p>
            <a:r>
              <a:rPr lang="es-ES" sz="3600" cap="all" dirty="0"/>
              <a:t>TRATAMENDU </a:t>
            </a:r>
            <a:br>
              <a:rPr lang="es-ES" sz="3600" cap="all" dirty="0"/>
            </a:br>
            <a:r>
              <a:rPr lang="es-ES" sz="3600" cap="all" dirty="0"/>
              <a:t>EZ-FARMAKOLOGIKOA(</a:t>
            </a:r>
            <a:r>
              <a:rPr lang="es-ES" sz="3600" cap="all" dirty="0" err="1"/>
              <a:t>iI</a:t>
            </a:r>
            <a:r>
              <a:rPr lang="es-ES" sz="3600" cap="all" dirty="0" smtClean="0"/>
              <a:t>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48432" y="1484784"/>
            <a:ext cx="8496944" cy="37087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+mj-lt"/>
              </a:rPr>
              <a:t>JOKABIDEA ALDATZEKO TEKNIKAK </a:t>
            </a:r>
          </a:p>
          <a:p>
            <a:endParaRPr lang="es-ES" sz="1100" b="1" dirty="0" smtClean="0">
              <a:latin typeface="+mj-lt"/>
            </a:endParaRPr>
          </a:p>
          <a:p>
            <a:r>
              <a:rPr lang="es-ES" sz="2000" dirty="0" err="1">
                <a:latin typeface="+mj-lt"/>
              </a:rPr>
              <a:t>Pazienteen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beharretara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gaitasunetara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egokitu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dira</a:t>
            </a:r>
            <a:r>
              <a:rPr lang="es-ES" sz="2000" dirty="0" smtClean="0">
                <a:latin typeface="+mj-lt"/>
              </a:rPr>
              <a:t>.</a:t>
            </a:r>
          </a:p>
          <a:p>
            <a:r>
              <a:rPr lang="es-ES" sz="2000" dirty="0" err="1" smtClean="0">
                <a:latin typeface="+mj-lt"/>
              </a:rPr>
              <a:t>Bai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pazienteak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osasun-profesionalak</a:t>
            </a:r>
            <a:r>
              <a:rPr lang="es-ES" sz="2000" dirty="0">
                <a:latin typeface="+mj-lt"/>
              </a:rPr>
              <a:t> era </a:t>
            </a:r>
            <a:r>
              <a:rPr lang="es-ES" sz="2000" dirty="0" err="1">
                <a:latin typeface="+mj-lt"/>
              </a:rPr>
              <a:t>aktiboan</a:t>
            </a:r>
            <a:r>
              <a:rPr lang="es-ES" sz="2000" dirty="0">
                <a:latin typeface="+mj-lt"/>
              </a:rPr>
              <a:t> parte </a:t>
            </a:r>
            <a:r>
              <a:rPr lang="es-ES" sz="2000" dirty="0" err="1">
                <a:latin typeface="+mj-lt"/>
              </a:rPr>
              <a:t>hartu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dute</a:t>
            </a:r>
            <a:r>
              <a:rPr lang="es-ES" sz="2000" dirty="0" smtClean="0">
                <a:latin typeface="+mj-lt"/>
              </a:rPr>
              <a:t>.</a:t>
            </a:r>
          </a:p>
          <a:p>
            <a:endParaRPr lang="es-ES" sz="2000" dirty="0">
              <a:latin typeface="+mj-lt"/>
            </a:endParaRPr>
          </a:p>
          <a:p>
            <a:pPr lvl="1">
              <a:buClr>
                <a:srgbClr val="3D92CB"/>
              </a:buClr>
            </a:pP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>
                <a:latin typeface="+mj-lt"/>
              </a:rPr>
              <a:t>Maskuriaren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entrenamendua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gernu</a:t>
            </a:r>
            <a:r>
              <a:rPr lang="es-ES" sz="2000" dirty="0">
                <a:latin typeface="+mj-lt"/>
              </a:rPr>
              <a:t>-pauta </a:t>
            </a:r>
            <a:r>
              <a:rPr lang="es-ES" sz="2000" dirty="0" err="1">
                <a:latin typeface="+mj-lt"/>
              </a:rPr>
              <a:t>programatua</a:t>
            </a:r>
            <a:r>
              <a:rPr lang="es-ES" sz="2000" dirty="0">
                <a:latin typeface="+mj-lt"/>
              </a:rPr>
              <a:t>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Pelbis-zorua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indartzeko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ariketak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>
                <a:latin typeface="+mj-lt"/>
              </a:rPr>
              <a:t>Kegelen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ariketak</a:t>
            </a:r>
            <a:r>
              <a:rPr lang="es-ES" sz="2000" dirty="0" smtClean="0">
                <a:latin typeface="+mj-lt"/>
              </a:rPr>
              <a:t>)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Biofeedback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bioatzeraelikadura</a:t>
            </a:r>
            <a:r>
              <a:rPr lang="es-ES" sz="2000" dirty="0">
                <a:latin typeface="+mj-lt"/>
              </a:rPr>
              <a:t>). 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449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49" y="188640"/>
            <a:ext cx="6172231" cy="6549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04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36972"/>
          </a:xfrm>
        </p:spPr>
        <p:txBody>
          <a:bodyPr/>
          <a:lstStyle/>
          <a:p>
            <a:r>
              <a:rPr lang="es-ES" sz="3600" cap="all" dirty="0" err="1" smtClean="0"/>
              <a:t>ANTIMUskarinoak</a:t>
            </a:r>
            <a:endParaRPr lang="es-ES" sz="3600" cap="all" dirty="0" smtClean="0"/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4380" y="764024"/>
            <a:ext cx="8784976" cy="609397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j-lt"/>
              </a:rPr>
              <a:t>Maskuriko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hartzaile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muskarinikoak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blokeatzen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</a:t>
            </a:r>
            <a:r>
              <a:rPr lang="es-ES" sz="1800" dirty="0">
                <a:latin typeface="+mj-lt"/>
              </a:rPr>
              <a:t>, eta, hala, </a:t>
            </a:r>
            <a:r>
              <a:rPr lang="es-ES" sz="1800" dirty="0" err="1">
                <a:latin typeface="+mj-lt"/>
              </a:rPr>
              <a:t>detrusorearen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oharkabeko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uzkurdurak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inhibitzen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 </a:t>
            </a: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err="1" smtClean="0">
                <a:latin typeface="+mj-lt"/>
              </a:rPr>
              <a:t>Eraginkortasun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txikia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plazeboarekin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alderatuta</a:t>
            </a:r>
            <a:r>
              <a:rPr lang="es-ES" sz="1800" b="1" dirty="0" smtClean="0">
                <a:latin typeface="+mj-lt"/>
              </a:rPr>
              <a:t>. </a:t>
            </a:r>
            <a:r>
              <a:rPr lang="es-ES" sz="1800" dirty="0" err="1" smtClean="0">
                <a:latin typeface="+mj-lt"/>
              </a:rPr>
              <a:t>Antimuskarinikoek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eraginkortasuna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. </a:t>
            </a:r>
            <a:r>
              <a:rPr lang="es-ES" sz="1800" dirty="0" err="1" smtClean="0">
                <a:latin typeface="+mj-lt"/>
              </a:rPr>
              <a:t>Plazeboak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baino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gernu-egite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gutxiago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sortzen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egunean</a:t>
            </a:r>
            <a:r>
              <a:rPr lang="es-ES" sz="1800" dirty="0">
                <a:latin typeface="+mj-lt"/>
              </a:rPr>
              <a:t> 12 </a:t>
            </a:r>
            <a:r>
              <a:rPr lang="es-ES" sz="1800" dirty="0" err="1">
                <a:latin typeface="+mj-lt"/>
              </a:rPr>
              <a:t>gernu-egite</a:t>
            </a:r>
            <a:r>
              <a:rPr lang="es-ES" sz="1800" dirty="0">
                <a:latin typeface="+mj-lt"/>
              </a:rPr>
              <a:t> basal </a:t>
            </a:r>
            <a:r>
              <a:rPr lang="es-ES" sz="1800" dirty="0" err="1">
                <a:latin typeface="+mj-lt"/>
              </a:rPr>
              <a:t>oinarritzat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hartuta</a:t>
            </a:r>
            <a:endParaRPr lang="es-ES" sz="1800" dirty="0">
              <a:latin typeface="+mj-lt"/>
            </a:endParaRPr>
          </a:p>
          <a:p>
            <a:pPr algn="just">
              <a:buClr>
                <a:srgbClr val="3D92CB"/>
              </a:buClr>
            </a:pPr>
            <a:endParaRPr lang="es-ES" sz="1400" dirty="0" smtClean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err="1" smtClean="0">
                <a:latin typeface="+mj-lt"/>
              </a:rPr>
              <a:t>Ondorio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kaltegarri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ekintza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antikolinergikoarekin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lotuta</a:t>
            </a:r>
            <a:r>
              <a:rPr lang="es-ES" sz="1800" dirty="0" smtClean="0">
                <a:latin typeface="+mj-lt"/>
              </a:rPr>
              <a:t>: </a:t>
            </a:r>
            <a:r>
              <a:rPr lang="es-ES" sz="1800" dirty="0" err="1">
                <a:latin typeface="+mj-lt"/>
              </a:rPr>
              <a:t>ahoa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lehortzea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ikusmen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lausoa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takikardia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somnolentzia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nahasmena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agitazioa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hipotentsio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posturala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idorreria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 smtClean="0">
                <a:latin typeface="+mj-lt"/>
              </a:rPr>
              <a:t>gernu-debekua</a:t>
            </a:r>
            <a:r>
              <a:rPr lang="es-ES" sz="1800" dirty="0" smtClean="0">
                <a:latin typeface="+mj-lt"/>
              </a:rPr>
              <a:t>. </a:t>
            </a:r>
            <a:r>
              <a:rPr lang="es-ES" sz="1800" dirty="0" err="1">
                <a:latin typeface="+mj-lt"/>
              </a:rPr>
              <a:t>Gainera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batzuek</a:t>
            </a:r>
            <a:r>
              <a:rPr lang="es-ES" sz="1800" dirty="0">
                <a:latin typeface="+mj-lt"/>
              </a:rPr>
              <a:t> QT </a:t>
            </a:r>
            <a:r>
              <a:rPr lang="es-ES" sz="1800" dirty="0" err="1">
                <a:latin typeface="+mj-lt"/>
              </a:rPr>
              <a:t>tartea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luzatzea</a:t>
            </a:r>
            <a:r>
              <a:rPr lang="es-ES" sz="1800" dirty="0">
                <a:latin typeface="+mj-lt"/>
              </a:rPr>
              <a:t> ere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dezakete</a:t>
            </a:r>
            <a:r>
              <a:rPr lang="es-ES" sz="1800" dirty="0">
                <a:latin typeface="+mj-lt"/>
              </a:rPr>
              <a:t> </a:t>
            </a: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 smtClean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err="1">
                <a:latin typeface="+mj-lt"/>
              </a:rPr>
              <a:t>Karga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antikolinergikoa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farmako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antikolinergikoak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denbora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erabiltzea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narriadura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kognitiboa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dementzia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areagotzeko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arriskuarekin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lotuta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daude</a:t>
            </a:r>
            <a:endParaRPr lang="es-ES" sz="1800" dirty="0">
              <a:latin typeface="+mj-lt"/>
            </a:endParaRP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b="1" dirty="0" smtClean="0">
                <a:latin typeface="+mj-lt"/>
              </a:rPr>
              <a:t>Ez da </a:t>
            </a:r>
            <a:r>
              <a:rPr lang="es-ES" sz="1800" b="1" dirty="0" err="1" smtClean="0">
                <a:latin typeface="+mj-lt"/>
              </a:rPr>
              <a:t>gomendatzen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bere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erabilera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dementzia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duten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paziente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zaharretan</a:t>
            </a:r>
            <a:r>
              <a:rPr lang="es-ES" sz="1800" b="1" dirty="0" smtClean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azetilkolinesterasaren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inhibitzaileekin</a:t>
            </a:r>
            <a:r>
              <a:rPr lang="es-ES" sz="1800" b="1" dirty="0">
                <a:latin typeface="+mj-lt"/>
              </a:rPr>
              <a:t>,  </a:t>
            </a:r>
            <a:r>
              <a:rPr lang="es-ES" sz="1800" b="1" dirty="0" err="1">
                <a:latin typeface="+mj-lt"/>
              </a:rPr>
              <a:t>glaukoma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idorreria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edo</a:t>
            </a:r>
            <a:r>
              <a:rPr lang="es-ES" sz="1800" b="1" dirty="0" smtClean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prostatismo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kronikoa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duten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pazienteetan</a:t>
            </a:r>
            <a:r>
              <a:rPr lang="es-ES" sz="1800" b="1" dirty="0" smtClean="0">
                <a:latin typeface="+mj-lt"/>
              </a:rPr>
              <a:t> (STOPP </a:t>
            </a:r>
            <a:r>
              <a:rPr lang="es-ES" sz="1800" b="1" dirty="0" err="1" smtClean="0">
                <a:latin typeface="+mj-lt"/>
              </a:rPr>
              <a:t>irizpidea</a:t>
            </a:r>
            <a:r>
              <a:rPr lang="es-ES" sz="1800" b="1" dirty="0" smtClean="0">
                <a:latin typeface="+mj-lt"/>
              </a:rPr>
              <a:t>).</a:t>
            </a:r>
          </a:p>
          <a:p>
            <a:pPr algn="just">
              <a:buClr>
                <a:srgbClr val="3D92CB"/>
              </a:buClr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j-lt"/>
              </a:rPr>
              <a:t>Dosia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egokitu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da </a:t>
            </a:r>
            <a:r>
              <a:rPr lang="es-ES" sz="1800" b="1" dirty="0" err="1">
                <a:latin typeface="+mj-lt"/>
              </a:rPr>
              <a:t>giltzurrun-gutxiegitasun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larriaren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eta </a:t>
            </a:r>
            <a:r>
              <a:rPr lang="es-ES" sz="1800" b="1" dirty="0" err="1">
                <a:latin typeface="+mj-lt"/>
              </a:rPr>
              <a:t>gibel-gutxiegitasun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moderatuaren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kasuetan</a:t>
            </a:r>
            <a:r>
              <a:rPr lang="es-ES" sz="1800" dirty="0" smtClean="0">
                <a:latin typeface="+mj-lt"/>
              </a:rPr>
              <a:t>.</a:t>
            </a:r>
            <a:endParaRPr lang="es-ES" sz="18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285750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j-lt"/>
              </a:rPr>
              <a:t>Pazienteen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erdiak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baino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gehiagok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tratamendu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antimuskarinikoa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eteten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hasi</a:t>
            </a:r>
            <a:r>
              <a:rPr lang="es-ES" sz="1800" dirty="0">
                <a:latin typeface="+mj-lt"/>
              </a:rPr>
              <a:t> eta 3 </a:t>
            </a:r>
            <a:r>
              <a:rPr lang="es-ES" sz="1800" dirty="0" err="1">
                <a:latin typeface="+mj-lt"/>
              </a:rPr>
              <a:t>hilabetera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eraginkortasun-faltagatik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ondorio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kaltegarriengatik</a:t>
            </a:r>
            <a:endParaRPr lang="es-E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2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2800" b="1" dirty="0" smtClean="0"/>
              <a:t>3-BETA HARTZAILE ADRENERGIKOAREN AGONISTA </a:t>
            </a:r>
            <a:r>
              <a:rPr lang="es-ES" sz="2800" cap="all" dirty="0" smtClean="0"/>
              <a:t>(</a:t>
            </a:r>
            <a:r>
              <a:rPr lang="es-ES" sz="2800" cap="all" dirty="0" err="1" smtClean="0"/>
              <a:t>mirabegronA</a:t>
            </a:r>
            <a:r>
              <a:rPr lang="es-ES" sz="2800" cap="all" dirty="0" smtClean="0"/>
              <a:t>)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232179"/>
            <a:ext cx="8784976" cy="56938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Maskuriaren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>
                <a:latin typeface="+mj-lt"/>
              </a:rPr>
              <a:t>muskulu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lisoa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erlaxarazten</a:t>
            </a:r>
            <a:r>
              <a:rPr lang="es-ES" dirty="0">
                <a:latin typeface="+mj-lt"/>
              </a:rPr>
              <a:t> du, eta </a:t>
            </a:r>
            <a:r>
              <a:rPr lang="es-ES" dirty="0" err="1">
                <a:latin typeface="+mj-lt"/>
              </a:rPr>
              <a:t>edukiera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handitu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uzkurduren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maiztasuna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gutxitzen</a:t>
            </a:r>
            <a:r>
              <a:rPr lang="es-ES" dirty="0">
                <a:latin typeface="+mj-lt"/>
              </a:rPr>
              <a:t> du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smtClean="0">
                <a:latin typeface="+mj-lt"/>
              </a:rPr>
              <a:t>III</a:t>
            </a:r>
            <a:r>
              <a:rPr lang="es-ES" dirty="0">
                <a:latin typeface="+mj-lt"/>
              </a:rPr>
              <a:t>. </a:t>
            </a:r>
            <a:r>
              <a:rPr lang="es-ES" dirty="0" err="1">
                <a:latin typeface="+mj-lt"/>
              </a:rPr>
              <a:t>faseko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saiakuntzen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metaanalisi</a:t>
            </a:r>
            <a:r>
              <a:rPr lang="es-ES" dirty="0">
                <a:latin typeface="+mj-lt"/>
              </a:rPr>
              <a:t> baten </a:t>
            </a:r>
            <a:r>
              <a:rPr lang="es-ES" dirty="0" err="1">
                <a:latin typeface="+mj-lt"/>
              </a:rPr>
              <a:t>emaitzek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erakutsi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zuten</a:t>
            </a:r>
            <a:r>
              <a:rPr lang="es-ES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mirabegronak</a:t>
            </a:r>
            <a:r>
              <a:rPr lang="es-ES" b="1" dirty="0">
                <a:latin typeface="+mj-lt"/>
              </a:rPr>
              <a:t>, </a:t>
            </a:r>
            <a:r>
              <a:rPr lang="es-ES" b="1" dirty="0" err="1">
                <a:latin typeface="+mj-lt"/>
              </a:rPr>
              <a:t>plazeboarekin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alderatuta</a:t>
            </a:r>
            <a:r>
              <a:rPr lang="es-ES" b="1" dirty="0">
                <a:latin typeface="+mj-lt"/>
              </a:rPr>
              <a:t>, </a:t>
            </a:r>
            <a:r>
              <a:rPr lang="es-ES" b="1" dirty="0" err="1">
                <a:latin typeface="+mj-lt"/>
              </a:rPr>
              <a:t>ez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zuela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eguneko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gernu-ihes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bat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bera</a:t>
            </a:r>
            <a:r>
              <a:rPr lang="es-ES" b="1" dirty="0">
                <a:latin typeface="+mj-lt"/>
              </a:rPr>
              <a:t> ere </a:t>
            </a:r>
            <a:r>
              <a:rPr lang="es-ES" b="1" dirty="0" err="1">
                <a:latin typeface="+mj-lt"/>
              </a:rPr>
              <a:t>gutxitu</a:t>
            </a:r>
            <a:r>
              <a:rPr lang="es-ES" b="1" dirty="0">
                <a:latin typeface="+mj-lt"/>
              </a:rPr>
              <a:t>, </a:t>
            </a:r>
            <a:r>
              <a:rPr lang="es-ES" b="1" dirty="0" err="1">
                <a:latin typeface="+mj-lt"/>
              </a:rPr>
              <a:t>ezta</a:t>
            </a:r>
            <a:r>
              <a:rPr lang="es-ES" b="1" dirty="0">
                <a:latin typeface="+mj-lt"/>
              </a:rPr>
              <a:t> ere, </a:t>
            </a:r>
            <a:r>
              <a:rPr lang="es-ES" b="1" dirty="0" err="1">
                <a:latin typeface="+mj-lt"/>
              </a:rPr>
              <a:t>plazeboak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baino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gernu-egite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bat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gutxiago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sortzea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lortu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egunean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batez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beste</a:t>
            </a:r>
            <a:r>
              <a:rPr lang="es-ES" dirty="0">
                <a:latin typeface="+mj-lt"/>
              </a:rPr>
              <a:t>, 11-12 </a:t>
            </a:r>
            <a:r>
              <a:rPr lang="es-ES" dirty="0" err="1">
                <a:latin typeface="+mj-lt"/>
              </a:rPr>
              <a:t>aldiz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gernu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egiten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zuten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pazienteetan</a:t>
            </a: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+mj-lt"/>
              </a:rPr>
              <a:t>Ondorio</a:t>
            </a:r>
            <a:r>
              <a:rPr lang="es-ES" b="1" dirty="0" smtClean="0">
                <a:latin typeface="+mj-lt"/>
              </a:rPr>
              <a:t> </a:t>
            </a:r>
            <a:r>
              <a:rPr lang="es-ES" b="1" dirty="0" err="1" smtClean="0">
                <a:latin typeface="+mj-lt"/>
              </a:rPr>
              <a:t>kaltegarriak</a:t>
            </a:r>
            <a:r>
              <a:rPr lang="es-ES" dirty="0" smtClean="0">
                <a:latin typeface="+mj-lt"/>
              </a:rPr>
              <a:t>: </a:t>
            </a:r>
            <a:r>
              <a:rPr lang="es-ES" dirty="0" err="1">
                <a:latin typeface="+mj-lt"/>
              </a:rPr>
              <a:t>nabarmentzekoak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dira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gernu-traktuko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infekzioak</a:t>
            </a:r>
            <a:r>
              <a:rPr lang="es-ES" dirty="0">
                <a:latin typeface="+mj-lt"/>
              </a:rPr>
              <a:t> (% 2,9) eta </a:t>
            </a:r>
            <a:r>
              <a:rPr lang="es-ES" dirty="0" err="1">
                <a:latin typeface="+mj-lt"/>
              </a:rPr>
              <a:t>takikardia</a:t>
            </a:r>
            <a:r>
              <a:rPr lang="es-ES" dirty="0">
                <a:latin typeface="+mj-lt"/>
              </a:rPr>
              <a:t> (% 1,2), eta, </a:t>
            </a:r>
            <a:r>
              <a:rPr lang="es-ES" dirty="0" err="1">
                <a:latin typeface="+mj-lt"/>
              </a:rPr>
              <a:t>larrienen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artean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fibrilazio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aurikularra</a:t>
            </a:r>
            <a:r>
              <a:rPr lang="es-ES" dirty="0">
                <a:latin typeface="+mj-lt"/>
              </a:rPr>
              <a:t> (% 0,2) 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>
                <a:latin typeface="+mj-lt"/>
              </a:rPr>
              <a:t>Berrikuspen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sistematiko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batek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frogatu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zuen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mirabegronak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antimuskarinikoek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baino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aho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lehor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idorreria-kasu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gutxiago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sortzen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dituela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04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936104"/>
          </a:xfrm>
        </p:spPr>
        <p:txBody>
          <a:bodyPr/>
          <a:lstStyle/>
          <a:p>
            <a:r>
              <a:rPr lang="es-ES" sz="2800" b="1" dirty="0"/>
              <a:t>3-BETA HARTZAILE ADRENERGIKOAREN AGONISTA </a:t>
            </a:r>
            <a:r>
              <a:rPr lang="es-ES" sz="2800" cap="all" dirty="0"/>
              <a:t>(</a:t>
            </a:r>
            <a:r>
              <a:rPr lang="es-ES" sz="2800" cap="all" dirty="0" err="1"/>
              <a:t>mirabegronA</a:t>
            </a:r>
            <a:r>
              <a:rPr lang="es-ES" sz="2800" cap="all" dirty="0"/>
              <a:t>) </a:t>
            </a:r>
            <a:r>
              <a:rPr lang="es-ES" sz="2800" cap="all" dirty="0" smtClean="0"/>
              <a:t>(II)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1520" y="1287244"/>
            <a:ext cx="8712968" cy="54784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200" dirty="0" err="1" smtClean="0">
                <a:latin typeface="+mj-lt"/>
              </a:rPr>
              <a:t>Mirabegronak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presio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arteriala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areagotu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dezake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beraz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ezin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zaie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agindu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hipertentsio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larri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kontrolatu</a:t>
            </a:r>
            <a:r>
              <a:rPr lang="es-ES" sz="2200" dirty="0">
                <a:latin typeface="+mj-lt"/>
              </a:rPr>
              <a:t> gabea </a:t>
            </a:r>
            <a:r>
              <a:rPr lang="es-ES" sz="2200" dirty="0" err="1">
                <a:latin typeface="+mj-lt"/>
              </a:rPr>
              <a:t>duten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pazienteei</a:t>
            </a:r>
            <a:r>
              <a:rPr lang="es-ES" sz="2200" dirty="0">
                <a:latin typeface="+mj-lt"/>
              </a:rPr>
              <a:t> (PAS ≥ 180 mm Hg eta/</a:t>
            </a:r>
            <a:r>
              <a:rPr lang="es-ES" sz="2200" dirty="0" err="1">
                <a:latin typeface="+mj-lt"/>
              </a:rPr>
              <a:t>edo</a:t>
            </a:r>
            <a:r>
              <a:rPr lang="es-ES" sz="2200" dirty="0">
                <a:latin typeface="+mj-lt"/>
              </a:rPr>
              <a:t> PAD ≥ 110 mm Hg). </a:t>
            </a:r>
            <a:r>
              <a:rPr lang="es-ES" sz="2200" dirty="0" err="1" smtClean="0">
                <a:latin typeface="+mj-lt"/>
              </a:rPr>
              <a:t>Presio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arteriala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monitorizatu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behar</a:t>
            </a:r>
            <a:r>
              <a:rPr lang="es-ES" sz="2200" dirty="0" smtClean="0">
                <a:latin typeface="+mj-lt"/>
              </a:rPr>
              <a:t> da</a:t>
            </a:r>
            <a:endParaRPr lang="es-ES" sz="22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22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200" b="1" dirty="0" err="1" smtClean="0">
                <a:latin typeface="+mj-lt"/>
              </a:rPr>
              <a:t>Giltzurrun-gutxiegitasun</a:t>
            </a:r>
            <a:r>
              <a:rPr lang="es-ES" sz="2200" b="1" dirty="0" smtClean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larria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duten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pazienteen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kasuan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mirabegronaren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dosia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murriztu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behar</a:t>
            </a:r>
            <a:r>
              <a:rPr lang="es-ES" sz="2200" dirty="0">
                <a:latin typeface="+mj-lt"/>
              </a:rPr>
              <a:t> da, eta </a:t>
            </a:r>
            <a:r>
              <a:rPr lang="es-ES" sz="2200" dirty="0" err="1">
                <a:latin typeface="+mj-lt"/>
              </a:rPr>
              <a:t>ez</a:t>
            </a:r>
            <a:r>
              <a:rPr lang="es-ES" sz="2200" dirty="0">
                <a:latin typeface="+mj-lt"/>
              </a:rPr>
              <a:t> da </a:t>
            </a:r>
            <a:r>
              <a:rPr lang="es-ES" sz="2200" dirty="0" err="1">
                <a:latin typeface="+mj-lt"/>
              </a:rPr>
              <a:t>gomendatzen</a:t>
            </a:r>
            <a:r>
              <a:rPr lang="es-ES" sz="2200" dirty="0">
                <a:latin typeface="+mj-lt"/>
              </a:rPr>
              <a:t> CYP3Aren </a:t>
            </a:r>
            <a:r>
              <a:rPr lang="es-ES" sz="2200" dirty="0" err="1">
                <a:latin typeface="+mj-lt"/>
              </a:rPr>
              <a:t>inhibitzaile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indartsuekin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aldi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berean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hartzea</a:t>
            </a:r>
            <a:r>
              <a:rPr lang="es-ES" sz="2200" dirty="0">
                <a:latin typeface="+mj-lt"/>
              </a:rPr>
              <a:t> 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22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200" b="1" dirty="0" err="1" smtClean="0">
                <a:latin typeface="+mj-lt"/>
              </a:rPr>
              <a:t>Gibel-gutxiegitasun</a:t>
            </a:r>
            <a:r>
              <a:rPr lang="es-ES" sz="2200" b="1" dirty="0" smtClean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larria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duten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pazienteen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kasuan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ez</a:t>
            </a:r>
            <a:r>
              <a:rPr lang="es-ES" sz="2200" dirty="0">
                <a:latin typeface="+mj-lt"/>
              </a:rPr>
              <a:t> da </a:t>
            </a:r>
            <a:r>
              <a:rPr lang="es-ES" sz="2200" dirty="0" err="1">
                <a:latin typeface="+mj-lt"/>
              </a:rPr>
              <a:t>gomendatzen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farmako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hori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erabiltzea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ez</a:t>
            </a:r>
            <a:r>
              <a:rPr lang="es-ES" sz="2200" dirty="0">
                <a:latin typeface="+mj-lt"/>
              </a:rPr>
              <a:t> eta </a:t>
            </a:r>
            <a:r>
              <a:rPr lang="es-ES" sz="2200" dirty="0" err="1">
                <a:latin typeface="+mj-lt"/>
              </a:rPr>
              <a:t>gibel-gutxiegitasun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moderatua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duten</a:t>
            </a:r>
            <a:r>
              <a:rPr lang="es-ES" sz="2200" dirty="0">
                <a:latin typeface="+mj-lt"/>
              </a:rPr>
              <a:t> eta </a:t>
            </a:r>
            <a:r>
              <a:rPr lang="es-ES" sz="2200" dirty="0" err="1">
                <a:latin typeface="+mj-lt"/>
              </a:rPr>
              <a:t>aldi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berean</a:t>
            </a:r>
            <a:r>
              <a:rPr lang="es-ES" sz="2200" dirty="0">
                <a:latin typeface="+mj-lt"/>
              </a:rPr>
              <a:t> CYP3Aren </a:t>
            </a:r>
            <a:r>
              <a:rPr lang="es-ES" sz="2200" dirty="0" err="1">
                <a:latin typeface="+mj-lt"/>
              </a:rPr>
              <a:t>inhibitzaile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indartsuen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tratamendua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duten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pazienteen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kasuan</a:t>
            </a:r>
            <a:r>
              <a:rPr lang="es-ES" sz="2200" dirty="0">
                <a:latin typeface="+mj-lt"/>
              </a:rPr>
              <a:t> ere </a:t>
            </a: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2200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200" dirty="0" err="1" smtClean="0">
                <a:latin typeface="+mj-lt"/>
              </a:rPr>
              <a:t>Gomendatzen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>
                <a:latin typeface="+mj-lt"/>
              </a:rPr>
              <a:t>da </a:t>
            </a:r>
            <a:r>
              <a:rPr lang="es-ES" sz="2200" b="1" dirty="0" err="1">
                <a:latin typeface="+mj-lt"/>
              </a:rPr>
              <a:t>jarraipena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egitea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tratamendua</a:t>
            </a:r>
            <a:r>
              <a:rPr lang="es-ES" sz="2200" b="1" dirty="0">
                <a:latin typeface="+mj-lt"/>
              </a:rPr>
              <a:t> </a:t>
            </a:r>
            <a:r>
              <a:rPr lang="es-ES" sz="2200" b="1" dirty="0" err="1">
                <a:latin typeface="+mj-lt"/>
              </a:rPr>
              <a:t>hasi</a:t>
            </a:r>
            <a:r>
              <a:rPr lang="es-ES" sz="2200" b="1" dirty="0">
                <a:latin typeface="+mj-lt"/>
              </a:rPr>
              <a:t> eta 4-6 astera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tratamenduarekiko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erantzuna</a:t>
            </a:r>
            <a:r>
              <a:rPr lang="es-ES" sz="2200" dirty="0">
                <a:latin typeface="+mj-lt"/>
              </a:rPr>
              <a:t> eta </a:t>
            </a:r>
            <a:r>
              <a:rPr lang="es-ES" sz="2200" dirty="0" err="1">
                <a:latin typeface="+mj-lt"/>
              </a:rPr>
              <a:t>ondorio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kaltegarriak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ebaluatzeko</a:t>
            </a:r>
            <a:r>
              <a:rPr lang="es-ES" sz="2200" dirty="0" smtClean="0"/>
              <a:t>.</a:t>
            </a:r>
            <a:endParaRPr lang="es-ES" sz="2200" dirty="0" smtClean="0">
              <a:latin typeface="+mj-lt"/>
            </a:endParaRPr>
          </a:p>
          <a:p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12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39552" y="176413"/>
            <a:ext cx="8229600" cy="1313036"/>
          </a:xfrm>
        </p:spPr>
        <p:txBody>
          <a:bodyPr/>
          <a:lstStyle/>
          <a:p>
            <a:r>
              <a:rPr lang="es-ES" sz="3600" cap="all" dirty="0" smtClean="0"/>
              <a:t>TERAPIA </a:t>
            </a:r>
            <a:r>
              <a:rPr lang="es-ES" sz="3600" cap="all" dirty="0" err="1" smtClean="0"/>
              <a:t>konbinatua</a:t>
            </a:r>
            <a:r>
              <a:rPr lang="es-ES" sz="3600" cap="all" dirty="0" smtClean="0"/>
              <a:t> </a:t>
            </a:r>
            <a:r>
              <a:rPr lang="es-ES" sz="2800" dirty="0"/>
              <a:t>(</a:t>
            </a:r>
            <a:r>
              <a:rPr lang="es-ES" sz="2800" dirty="0" err="1" smtClean="0"/>
              <a:t>antimuskarinikoak</a:t>
            </a:r>
            <a:r>
              <a:rPr lang="es-ES" sz="2800" dirty="0" smtClean="0"/>
              <a:t> +</a:t>
            </a:r>
            <a:r>
              <a:rPr lang="es-ES" sz="2800" dirty="0" err="1" smtClean="0"/>
              <a:t>mirabegrona</a:t>
            </a:r>
            <a:r>
              <a:rPr lang="es-ES" sz="2800" dirty="0" smtClean="0"/>
              <a:t>)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268760"/>
            <a:ext cx="8784976" cy="41549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buClr>
                <a:srgbClr val="3D92CB"/>
              </a:buClr>
            </a:pPr>
            <a:r>
              <a:rPr lang="es-ES" b="1" dirty="0" err="1">
                <a:latin typeface="+mj-lt"/>
              </a:rPr>
              <a:t>S</a:t>
            </a:r>
            <a:r>
              <a:rPr lang="es-ES" b="1" dirty="0" err="1" smtClean="0">
                <a:latin typeface="+mj-lt"/>
              </a:rPr>
              <a:t>olifenazina</a:t>
            </a:r>
            <a:r>
              <a:rPr lang="es-ES" dirty="0" smtClean="0">
                <a:latin typeface="+mj-lt"/>
              </a:rPr>
              <a:t>  </a:t>
            </a:r>
            <a:r>
              <a:rPr lang="es-ES" dirty="0" err="1" smtClean="0">
                <a:latin typeface="+mj-lt"/>
              </a:rPr>
              <a:t>edo</a:t>
            </a:r>
            <a:r>
              <a:rPr lang="es-ES" dirty="0" smtClean="0">
                <a:latin typeface="+mj-lt"/>
              </a:rPr>
              <a:t> </a:t>
            </a:r>
            <a:r>
              <a:rPr lang="es-ES" b="1" dirty="0" err="1" smtClean="0">
                <a:latin typeface="+mj-lt"/>
              </a:rPr>
              <a:t>mirabegronaren</a:t>
            </a:r>
            <a:r>
              <a:rPr lang="es-ES" b="1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alderaketak</a:t>
            </a:r>
            <a:r>
              <a:rPr lang="es-ES" dirty="0" smtClean="0">
                <a:latin typeface="+mj-lt"/>
              </a:rPr>
              <a:t> (</a:t>
            </a:r>
            <a:r>
              <a:rPr lang="es-ES" dirty="0" err="1" smtClean="0">
                <a:latin typeface="+mj-lt"/>
              </a:rPr>
              <a:t>monofarmako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gisa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edo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konbinatuak</a:t>
            </a:r>
            <a:r>
              <a:rPr lang="es-ES" dirty="0" smtClean="0">
                <a:latin typeface="+mj-lt"/>
              </a:rPr>
              <a:t>)</a:t>
            </a:r>
          </a:p>
          <a:p>
            <a:pPr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Konbinazioak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efektu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txikia</a:t>
            </a:r>
            <a:r>
              <a:rPr lang="es-ES" dirty="0" smtClean="0">
                <a:latin typeface="+mj-lt"/>
              </a:rPr>
              <a:t> du </a:t>
            </a:r>
            <a:r>
              <a:rPr lang="es-ES" dirty="0" err="1" smtClean="0">
                <a:latin typeface="+mj-lt"/>
              </a:rPr>
              <a:t>monofarmakoekin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alderatuz</a:t>
            </a:r>
            <a:endParaRPr lang="es-ES" dirty="0" smtClean="0">
              <a:latin typeface="+mj-lt"/>
            </a:endParaRPr>
          </a:p>
          <a:p>
            <a:pPr lvl="1"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Konbinazioarekin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monoterapiarekin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baino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gernu-debeku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efektu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antikolinergiko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gehiago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gertatzen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dira</a:t>
            </a:r>
            <a:r>
              <a:rPr lang="es-ES" dirty="0" smtClean="0">
                <a:latin typeface="+mj-lt"/>
              </a:rPr>
              <a:t>  </a:t>
            </a:r>
            <a:endParaRPr lang="es-ES" dirty="0">
              <a:latin typeface="+mj-lt"/>
            </a:endParaRPr>
          </a:p>
          <a:p>
            <a:pPr lvl="1" algn="just">
              <a:buClr>
                <a:srgbClr val="3D92CB"/>
              </a:buClr>
            </a:pPr>
            <a:endParaRPr lang="es-ES" dirty="0">
              <a:latin typeface="+mj-lt"/>
            </a:endParaRPr>
          </a:p>
          <a:p>
            <a:pPr marL="742950" lvl="1" indent="-28575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Konbinazioa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erabili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ahalko</a:t>
            </a:r>
            <a:r>
              <a:rPr lang="es-ES" dirty="0">
                <a:latin typeface="+mj-lt"/>
              </a:rPr>
              <a:t> da </a:t>
            </a:r>
            <a:r>
              <a:rPr lang="es-ES" dirty="0" err="1">
                <a:latin typeface="+mj-lt"/>
              </a:rPr>
              <a:t>gernu-ihesaren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sintomek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jarraitzen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badute</a:t>
            </a:r>
            <a:r>
              <a:rPr lang="es-ES" dirty="0">
                <a:latin typeface="+mj-lt"/>
              </a:rPr>
              <a:t> eta, </a:t>
            </a:r>
            <a:r>
              <a:rPr lang="es-ES" dirty="0" err="1">
                <a:latin typeface="+mj-lt"/>
              </a:rPr>
              <a:t>ondorio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kaltegarriak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direla</a:t>
            </a:r>
            <a:r>
              <a:rPr lang="es-ES" dirty="0">
                <a:latin typeface="+mj-lt"/>
              </a:rPr>
              <a:t> eta, </a:t>
            </a:r>
            <a:r>
              <a:rPr lang="es-ES" dirty="0" err="1">
                <a:latin typeface="+mj-lt"/>
              </a:rPr>
              <a:t>antimuskarinikoen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dosia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areagotu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ezin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bada</a:t>
            </a:r>
            <a:r>
              <a:rPr lang="es-ES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018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99740"/>
            <a:ext cx="8229600" cy="808980"/>
          </a:xfrm>
        </p:spPr>
        <p:txBody>
          <a:bodyPr/>
          <a:lstStyle/>
          <a:p>
            <a:r>
              <a:rPr lang="es-ES" sz="3600" cap="all" dirty="0" smtClean="0"/>
              <a:t>BESTE AUKERA BATZUK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5516" y="836712"/>
            <a:ext cx="8856984" cy="58169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ES" sz="2000" dirty="0" err="1" smtClean="0">
                <a:latin typeface="+mn-lt"/>
              </a:rPr>
              <a:t>Neurri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hauek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arretaz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hautatu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diren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ohiko</a:t>
            </a:r>
            <a:r>
              <a:rPr lang="es-ES" sz="2000" dirty="0">
                <a:latin typeface="+mn-lt"/>
              </a:rPr>
              <a:t> terapia </a:t>
            </a:r>
            <a:r>
              <a:rPr lang="es-ES" sz="2000" dirty="0" err="1">
                <a:latin typeface="+mn-lt"/>
              </a:rPr>
              <a:t>farmakologikoari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erantzun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ez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dioten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pazienteei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zuzenduta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daude</a:t>
            </a:r>
            <a:r>
              <a:rPr lang="es-ES" sz="2000" dirty="0">
                <a:latin typeface="+mn-lt"/>
              </a:rPr>
              <a:t>; </a:t>
            </a:r>
            <a:r>
              <a:rPr lang="es-ES" sz="2000" dirty="0" err="1">
                <a:latin typeface="+mn-lt"/>
              </a:rPr>
              <a:t>neurri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horiekin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jarraipen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zorrotza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egin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behar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da</a:t>
            </a:r>
            <a:endParaRPr lang="es-ES" sz="2000" dirty="0">
              <a:latin typeface="+mn-lt"/>
            </a:endParaRPr>
          </a:p>
          <a:p>
            <a:pPr algn="just"/>
            <a:endParaRPr lang="es-ES" sz="12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TOXINA BOTULINIKOA</a:t>
            </a:r>
          </a:p>
          <a:p>
            <a:pPr marL="342900" indent="-342900">
              <a:buClr>
                <a:srgbClr val="3D92CB"/>
              </a:buClr>
              <a:buFontTx/>
              <a:buChar char="-"/>
            </a:pPr>
            <a:r>
              <a:rPr lang="es-ES" sz="2000" dirty="0" err="1" smtClean="0">
                <a:latin typeface="+mn-lt"/>
              </a:rPr>
              <a:t>Maskurian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sartzen</a:t>
            </a:r>
            <a:r>
              <a:rPr lang="es-ES" sz="2000" dirty="0">
                <a:latin typeface="+mn-lt"/>
              </a:rPr>
              <a:t> da, </a:t>
            </a:r>
            <a:r>
              <a:rPr lang="es-ES" sz="2000" dirty="0" err="1">
                <a:latin typeface="+mn-lt"/>
              </a:rPr>
              <a:t>zistoskopiaren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bidez</a:t>
            </a:r>
            <a:r>
              <a:rPr lang="es-ES" sz="2000" dirty="0">
                <a:latin typeface="+mn-lt"/>
              </a:rPr>
              <a:t> eta anestesia </a:t>
            </a:r>
            <a:r>
              <a:rPr lang="es-ES" sz="2000" dirty="0" err="1">
                <a:latin typeface="+mn-lt"/>
              </a:rPr>
              <a:t>lokalarekin</a:t>
            </a:r>
            <a:endParaRPr lang="es-ES" sz="20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Tx/>
              <a:buChar char="-"/>
            </a:pPr>
            <a:r>
              <a:rPr lang="es-ES" sz="2000" dirty="0" err="1" smtClean="0">
                <a:latin typeface="+mn-lt"/>
              </a:rPr>
              <a:t>Muskulu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detrusorean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azetilkolina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askatzea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inhibitzen</a:t>
            </a:r>
            <a:r>
              <a:rPr lang="es-ES" sz="2000" dirty="0">
                <a:latin typeface="+mn-lt"/>
              </a:rPr>
              <a:t> du. </a:t>
            </a:r>
          </a:p>
          <a:p>
            <a:pPr marL="342900" indent="-342900">
              <a:buClr>
                <a:srgbClr val="3D92CB"/>
              </a:buClr>
              <a:buFontTx/>
              <a:buChar char="-"/>
            </a:pPr>
            <a:r>
              <a:rPr lang="es-ES" sz="2000" dirty="0" err="1" smtClean="0">
                <a:latin typeface="+mn-lt"/>
              </a:rPr>
              <a:t>Gernu-egitearen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maiztasuna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eguneko</a:t>
            </a:r>
            <a:r>
              <a:rPr lang="es-ES" sz="2000" dirty="0">
                <a:latin typeface="+mn-lt"/>
              </a:rPr>
              <a:t> –1,2 </a:t>
            </a:r>
            <a:r>
              <a:rPr lang="es-ES" sz="2000" dirty="0" err="1">
                <a:latin typeface="+mn-lt"/>
              </a:rPr>
              <a:t>gernu-egite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plazeboarekin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alderatuta</a:t>
            </a:r>
            <a:r>
              <a:rPr lang="es-ES" sz="2000" dirty="0">
                <a:latin typeface="+mn-lt"/>
              </a:rPr>
              <a:t>) eta </a:t>
            </a:r>
            <a:r>
              <a:rPr lang="es-ES" sz="2000" dirty="0" err="1">
                <a:latin typeface="+mn-lt"/>
              </a:rPr>
              <a:t>gernu-ihesen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kopurua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eguneko</a:t>
            </a:r>
            <a:r>
              <a:rPr lang="es-ES" sz="2000" dirty="0">
                <a:latin typeface="+mn-lt"/>
              </a:rPr>
              <a:t> –1,8 </a:t>
            </a:r>
            <a:r>
              <a:rPr lang="es-ES" sz="2000" dirty="0" err="1">
                <a:latin typeface="+mn-lt"/>
              </a:rPr>
              <a:t>gernu-ihes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plazeboarekin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alderatuta</a:t>
            </a:r>
            <a:r>
              <a:rPr lang="es-ES" sz="2000" dirty="0">
                <a:latin typeface="+mn-lt"/>
              </a:rPr>
              <a:t>) </a:t>
            </a:r>
            <a:r>
              <a:rPr lang="es-ES" sz="2000" dirty="0" err="1">
                <a:latin typeface="+mn-lt"/>
              </a:rPr>
              <a:t>murrizten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ditu</a:t>
            </a:r>
            <a:r>
              <a:rPr lang="es-ES" sz="2000" dirty="0" smtClean="0">
                <a:latin typeface="+mn-lt"/>
              </a:rPr>
              <a:t> </a:t>
            </a:r>
          </a:p>
          <a:p>
            <a:pPr marL="342900" indent="-342900">
              <a:buClr>
                <a:srgbClr val="3D92CB"/>
              </a:buClr>
              <a:buFontTx/>
              <a:buChar char="-"/>
            </a:pPr>
            <a:r>
              <a:rPr lang="es-ES" sz="2000" dirty="0" err="1" smtClean="0">
                <a:latin typeface="+mn-lt"/>
              </a:rPr>
              <a:t>Ikusi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ondorio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kaltegarri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nagusiak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gernu-debekua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gernu-traktuko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infekzioak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Injekzioak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errepikatu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behar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, 6-9 </a:t>
            </a:r>
            <a:r>
              <a:rPr lang="es-ES" sz="2000" dirty="0" err="1">
                <a:latin typeface="+mn-lt"/>
              </a:rPr>
              <a:t>hilabete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igaro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ondoren</a:t>
            </a:r>
            <a:endParaRPr lang="es-ES" sz="2000" dirty="0">
              <a:latin typeface="+mn-lt"/>
            </a:endParaRPr>
          </a:p>
          <a:p>
            <a:pPr marL="171450" indent="-171450">
              <a:buClr>
                <a:srgbClr val="3D92CB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NEUROMODULAZIO ELEKTRIKOA</a:t>
            </a:r>
          </a:p>
          <a:p>
            <a:pPr lvl="1">
              <a:buClr>
                <a:srgbClr val="3D92CB"/>
              </a:buClr>
            </a:pPr>
            <a:r>
              <a:rPr lang="es-ES" sz="2000" dirty="0" smtClean="0">
                <a:latin typeface="+mn-lt"/>
              </a:rPr>
              <a:t>- </a:t>
            </a:r>
            <a:r>
              <a:rPr lang="es-ES" sz="2000" dirty="0" err="1">
                <a:latin typeface="+mn-lt"/>
              </a:rPr>
              <a:t>H</a:t>
            </a:r>
            <a:r>
              <a:rPr lang="es-ES" sz="2000" dirty="0" err="1" smtClean="0">
                <a:latin typeface="+mn-lt"/>
              </a:rPr>
              <a:t>ezur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sakrotik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tibia </a:t>
            </a:r>
            <a:r>
              <a:rPr lang="es-ES" sz="2000" dirty="0" err="1">
                <a:latin typeface="+mn-lt"/>
              </a:rPr>
              <a:t>atzeko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nerbioa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estimulatuta</a:t>
            </a:r>
            <a:r>
              <a:rPr lang="es-ES" sz="2000" dirty="0">
                <a:latin typeface="+mn-lt"/>
              </a:rPr>
              <a:t> </a:t>
            </a:r>
          </a:p>
          <a:p>
            <a:pPr marL="342900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n-lt"/>
              </a:rPr>
              <a:t>NEURRI </a:t>
            </a:r>
            <a:r>
              <a:rPr lang="es-ES" sz="2000" b="1" dirty="0">
                <a:latin typeface="+mn-lt"/>
              </a:rPr>
              <a:t>ARINGARRIAK</a:t>
            </a:r>
            <a:r>
              <a:rPr lang="es-ES" sz="2000" dirty="0">
                <a:latin typeface="+mn-lt"/>
              </a:rPr>
              <a:t>(</a:t>
            </a:r>
            <a:r>
              <a:rPr lang="es-ES" sz="2000" dirty="0" err="1">
                <a:latin typeface="+mn-lt"/>
              </a:rPr>
              <a:t>gernu-iheserako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xurgatzaileak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gernua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biltzeko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edukiontziak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uretrako</a:t>
            </a:r>
            <a:r>
              <a:rPr lang="es-ES" sz="2000" dirty="0">
                <a:latin typeface="+mn-lt"/>
              </a:rPr>
              <a:t> sistema </a:t>
            </a:r>
            <a:r>
              <a:rPr lang="es-ES" sz="2000" dirty="0" err="1">
                <a:latin typeface="+mn-lt"/>
              </a:rPr>
              <a:t>oklusiboak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 smtClean="0">
                <a:latin typeface="+mn-lt"/>
              </a:rPr>
              <a:t>maskuri-kateterra</a:t>
            </a:r>
            <a:r>
              <a:rPr lang="es-ES" sz="2000" dirty="0" smtClean="0">
                <a:latin typeface="+mn-lt"/>
              </a:rPr>
              <a:t>)</a:t>
            </a:r>
          </a:p>
          <a:p>
            <a:pPr lvl="1"/>
            <a:r>
              <a:rPr lang="es-ES" sz="2000" dirty="0" smtClean="0">
                <a:latin typeface="+mn-lt"/>
              </a:rPr>
              <a:t>- </a:t>
            </a:r>
            <a:r>
              <a:rPr lang="es-ES" sz="2000" dirty="0" err="1" smtClean="0">
                <a:latin typeface="+mn-lt"/>
              </a:rPr>
              <a:t>Teknika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hauek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beste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esku-hartze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batzuen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osagarri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gisa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erabiltzen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Lasaitasuna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ematera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zuzenduta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daude</a:t>
            </a: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2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93204" y="404664"/>
            <a:ext cx="8229600" cy="936104"/>
          </a:xfrm>
        </p:spPr>
        <p:txBody>
          <a:bodyPr/>
          <a:lstStyle/>
          <a:p>
            <a:r>
              <a:rPr lang="es-ES" sz="2400" cap="all" dirty="0" smtClean="0"/>
              <a:t>OSPITALEKO </a:t>
            </a:r>
            <a:r>
              <a:rPr lang="es-ES" sz="2400" cap="all" dirty="0"/>
              <a:t>ARRETA ESPEZIALIZATURA BIDERATZEKO </a:t>
            </a:r>
            <a:r>
              <a:rPr lang="es-ES" sz="2400" cap="all" dirty="0" smtClean="0"/>
              <a:t>IRIZPIDEAK</a:t>
            </a:r>
            <a:endParaRPr lang="es-ES" sz="2400" cap="all" dirty="0"/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64174"/>
            <a:ext cx="7488832" cy="3784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17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2348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err="1" smtClean="0">
                <a:solidFill>
                  <a:schemeClr val="tx2"/>
                </a:solidFill>
                <a:latin typeface="Arial Black" pitchFamily="34" charset="0"/>
              </a:rPr>
              <a:t>Funtsezko</a:t>
            </a: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4400" dirty="0" err="1" smtClean="0">
                <a:solidFill>
                  <a:schemeClr val="tx2"/>
                </a:solidFill>
                <a:latin typeface="Arial Black" pitchFamily="34" charset="0"/>
              </a:rPr>
              <a:t>ideiak</a:t>
            </a:r>
            <a:endParaRPr lang="es-ES" sz="44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1628800"/>
            <a:ext cx="7768376" cy="33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45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3568" y="1772816"/>
            <a:ext cx="453548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pt-BR" sz="2800" b="1" dirty="0">
                <a:latin typeface="Arial Unicode MS" pitchFamily="34" charset="-128"/>
                <a:hlinkClick r:id="rId4"/>
              </a:rPr>
              <a:t>INFAC­ </a:t>
            </a:r>
            <a:r>
              <a:rPr lang="es-ES_tradnl" sz="2800" b="1" dirty="0">
                <a:latin typeface="Arial Unicode MS" pitchFamily="34" charset="-128"/>
                <a:hlinkClick r:id="rId4"/>
              </a:rPr>
              <a:t>26 </a:t>
            </a:r>
            <a:r>
              <a:rPr lang="es-ES_tradnl" sz="2800" b="1" dirty="0" err="1">
                <a:latin typeface="Arial Unicode MS" pitchFamily="34" charset="-128"/>
                <a:hlinkClick r:id="rId4"/>
              </a:rPr>
              <a:t>Lib</a:t>
            </a:r>
            <a:r>
              <a:rPr lang="es-ES_tradnl" sz="2800" b="1" dirty="0">
                <a:latin typeface="Arial Unicode MS" pitchFamily="34" charset="-128"/>
                <a:hlinkClick r:id="rId4"/>
              </a:rPr>
              <a:t>, 10 </a:t>
            </a:r>
            <a:r>
              <a:rPr lang="es-ES_tradnl" sz="2800" b="1" dirty="0" err="1">
                <a:latin typeface="Arial Unicode MS" pitchFamily="34" charset="-128"/>
                <a:hlinkClick r:id="rId4"/>
              </a:rPr>
              <a:t>zk</a:t>
            </a:r>
            <a:r>
              <a:rPr lang="es-ES_tradnl" sz="2800" b="1" dirty="0">
                <a:latin typeface="Arial Unicode MS" pitchFamily="34" charset="-128"/>
                <a:hlinkClick r:id="rId4"/>
              </a:rPr>
              <a:t>. </a:t>
            </a:r>
            <a:endParaRPr lang="es-ES_tradnl" sz="2800" b="1" dirty="0">
              <a:latin typeface="Arial Unicode MS" pitchFamily="34" charset="-128"/>
            </a:endParaRPr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 err="1"/>
              <a:t>Informazio</a:t>
            </a:r>
            <a:r>
              <a:rPr lang="es-ES" sz="3600" dirty="0"/>
              <a:t> </a:t>
            </a:r>
            <a:r>
              <a:rPr lang="es-ES" sz="3600" dirty="0" err="1"/>
              <a:t>gehiago</a:t>
            </a:r>
            <a:r>
              <a:rPr lang="es-ES" sz="3600" dirty="0"/>
              <a:t> eta </a:t>
            </a:r>
            <a:r>
              <a:rPr lang="es-ES" sz="3600" dirty="0" err="1"/>
              <a:t>bibliografia</a:t>
            </a:r>
            <a:r>
              <a:rPr lang="es-ES" sz="3600" dirty="0"/>
              <a:t>…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/>
          <a:lstStyle/>
          <a:p>
            <a:r>
              <a:rPr lang="es-ES" sz="4000" dirty="0" err="1" smtClean="0">
                <a:solidFill>
                  <a:schemeClr val="tx2"/>
                </a:solidFill>
                <a:latin typeface="Arial Black" pitchFamily="34" charset="0"/>
              </a:rPr>
              <a:t>Aurkezpena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268760"/>
            <a:ext cx="8280920" cy="3240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SARRERA</a:t>
            </a:r>
          </a:p>
          <a:p>
            <a:pPr>
              <a:buClr>
                <a:schemeClr val="bg1"/>
              </a:buClr>
            </a:pPr>
            <a:r>
              <a:rPr lang="es-ES" sz="2400" cap="all" dirty="0" smtClean="0">
                <a:solidFill>
                  <a:schemeClr val="bg1"/>
                </a:solidFill>
              </a:rPr>
              <a:t>etiopatogenia</a:t>
            </a:r>
          </a:p>
          <a:p>
            <a:pPr>
              <a:buClr>
                <a:schemeClr val="bg1"/>
              </a:buClr>
            </a:pPr>
            <a:r>
              <a:rPr lang="es-ES" sz="2400" cap="all" dirty="0" err="1" smtClean="0">
                <a:solidFill>
                  <a:schemeClr val="bg1"/>
                </a:solidFill>
              </a:rPr>
              <a:t>DiagnOstiKOA</a:t>
            </a:r>
            <a:endParaRPr lang="es-ES" sz="2400" cap="all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400" cap="all" dirty="0" err="1" smtClean="0">
                <a:solidFill>
                  <a:schemeClr val="bg1"/>
                </a:solidFill>
              </a:rPr>
              <a:t>TratamENDUA</a:t>
            </a:r>
            <a:endParaRPr lang="es-ES" sz="2400" cap="all" dirty="0" smtClean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s-ES" sz="2000" cap="all" dirty="0" err="1" smtClean="0">
                <a:solidFill>
                  <a:schemeClr val="bg1"/>
                </a:solidFill>
              </a:rPr>
              <a:t>TratamENDU</a:t>
            </a:r>
            <a:r>
              <a:rPr lang="es-ES" sz="2000" cap="all" dirty="0" smtClean="0">
                <a:solidFill>
                  <a:schemeClr val="bg1"/>
                </a:solidFill>
              </a:rPr>
              <a:t> EZ </a:t>
            </a:r>
            <a:r>
              <a:rPr lang="es-ES" sz="2000" cap="all" dirty="0" err="1" smtClean="0">
                <a:solidFill>
                  <a:schemeClr val="bg1"/>
                </a:solidFill>
              </a:rPr>
              <a:t>farmaKOLOGIKOA</a:t>
            </a:r>
            <a:endParaRPr lang="es-ES" sz="2000" cap="all" dirty="0" smtClean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s-ES" sz="2000" cap="all" dirty="0" err="1">
                <a:solidFill>
                  <a:schemeClr val="bg1"/>
                </a:solidFill>
              </a:rPr>
              <a:t>TratamENDU</a:t>
            </a:r>
            <a:r>
              <a:rPr lang="es-ES" sz="2000" cap="all" dirty="0">
                <a:solidFill>
                  <a:schemeClr val="bg1"/>
                </a:solidFill>
              </a:rPr>
              <a:t> EZ </a:t>
            </a:r>
            <a:r>
              <a:rPr lang="es-ES" sz="2000" cap="all" dirty="0" err="1">
                <a:solidFill>
                  <a:schemeClr val="bg1"/>
                </a:solidFill>
              </a:rPr>
              <a:t>farmaKOLOGIKOA</a:t>
            </a:r>
            <a:endParaRPr lang="es-ES" sz="2000" cap="all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s-ES" sz="2000" cap="all" dirty="0" smtClean="0">
                <a:solidFill>
                  <a:schemeClr val="bg1"/>
                </a:solidFill>
              </a:rPr>
              <a:t>BESTE AUKERA BATZUK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s-ES" sz="3600" dirty="0" smtClean="0"/>
              <a:t>SARRERA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74304"/>
            <a:ext cx="8712968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b="1" dirty="0" smtClean="0">
                <a:latin typeface="+mj-lt"/>
              </a:rPr>
              <a:t>DEFINIZIOA</a:t>
            </a: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err="1" smtClean="0">
                <a:latin typeface="+mj-lt"/>
              </a:rPr>
              <a:t>Maskuri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</a:t>
            </a:r>
            <a:r>
              <a:rPr lang="es-ES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sindrome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kliniko</a:t>
            </a:r>
            <a:r>
              <a:rPr lang="es-ES" b="1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bat</a:t>
            </a:r>
            <a:r>
              <a:rPr lang="es-ES" dirty="0">
                <a:latin typeface="+mj-lt"/>
              </a:rPr>
              <a:t> da; </a:t>
            </a:r>
            <a:r>
              <a:rPr lang="es-ES" dirty="0" err="1">
                <a:latin typeface="+mj-lt"/>
              </a:rPr>
              <a:t>gernu-larritasuna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izatean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datza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isolatua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nahiz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urgentziazko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gernu-ihesarekin</a:t>
            </a:r>
            <a:r>
              <a:rPr lang="es-ES" dirty="0">
                <a:latin typeface="+mj-lt"/>
              </a:rPr>
              <a:t>. </a:t>
            </a:r>
            <a:r>
              <a:rPr lang="es-ES" dirty="0" err="1">
                <a:latin typeface="+mj-lt"/>
              </a:rPr>
              <a:t>Gainera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gernu-egitearen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maiztasuna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nikturia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areagotzen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dira</a:t>
            </a:r>
            <a:r>
              <a:rPr lang="es-ES" dirty="0">
                <a:latin typeface="+mj-lt"/>
              </a:rPr>
              <a:t>, froga </a:t>
            </a:r>
            <a:r>
              <a:rPr lang="es-ES" dirty="0" err="1">
                <a:latin typeface="+mj-lt"/>
              </a:rPr>
              <a:t>daitekeen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beste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gaixotasunik</a:t>
            </a:r>
            <a:r>
              <a:rPr lang="es-ES" dirty="0">
                <a:latin typeface="+mj-lt"/>
              </a:rPr>
              <a:t> izan </a:t>
            </a:r>
            <a:r>
              <a:rPr lang="es-ES" dirty="0" err="1" smtClean="0">
                <a:latin typeface="+mj-lt"/>
              </a:rPr>
              <a:t>gabe</a:t>
            </a:r>
            <a:r>
              <a:rPr lang="es-ES" dirty="0" smtClean="0">
                <a:latin typeface="+mj-lt"/>
              </a:rPr>
              <a:t> </a:t>
            </a:r>
            <a:endParaRPr lang="es-ES" dirty="0">
              <a:latin typeface="+mj-lt"/>
            </a:endParaRPr>
          </a:p>
          <a:p>
            <a:pPr algn="just">
              <a:buClr>
                <a:schemeClr val="accent1"/>
              </a:buClr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+mj-lt"/>
              </a:rPr>
              <a:t>Larritasuna</a:t>
            </a:r>
            <a:r>
              <a:rPr lang="es-ES" dirty="0" smtClean="0">
                <a:latin typeface="+mj-lt"/>
              </a:rPr>
              <a:t> </a:t>
            </a:r>
            <a:r>
              <a:rPr lang="es-ES" dirty="0">
                <a:latin typeface="+mj-lt"/>
              </a:rPr>
              <a:t>da </a:t>
            </a:r>
            <a:r>
              <a:rPr lang="es-ES" dirty="0" err="1">
                <a:latin typeface="+mj-lt"/>
              </a:rPr>
              <a:t>paziente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batek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maskuri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</a:t>
            </a:r>
            <a:r>
              <a:rPr lang="es-ES" dirty="0">
                <a:latin typeface="+mj-lt"/>
              </a:rPr>
              <a:t> duela </a:t>
            </a:r>
            <a:r>
              <a:rPr lang="es-ES" dirty="0" err="1">
                <a:latin typeface="+mj-lt"/>
              </a:rPr>
              <a:t>pentsatzeko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behar</a:t>
            </a:r>
            <a:r>
              <a:rPr lang="es-ES" dirty="0">
                <a:latin typeface="+mj-lt"/>
              </a:rPr>
              <a:t> den </a:t>
            </a:r>
            <a:r>
              <a:rPr lang="es-ES" dirty="0" err="1">
                <a:latin typeface="+mj-lt"/>
              </a:rPr>
              <a:t>sintoma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kardinala</a:t>
            </a:r>
            <a:r>
              <a:rPr lang="es-ES" dirty="0" smtClean="0">
                <a:latin typeface="+mj-lt"/>
              </a:rPr>
              <a:t>. </a:t>
            </a:r>
            <a:r>
              <a:rPr lang="es-ES" dirty="0" err="1">
                <a:latin typeface="+mj-lt"/>
              </a:rPr>
              <a:t>Sindromearen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larritasuna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bigarren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mailako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oharkabeko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ihesen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urgentziazko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gertakarien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maiztasunaren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arabera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zehazten</a:t>
            </a:r>
            <a:r>
              <a:rPr lang="es-ES" dirty="0">
                <a:latin typeface="+mj-lt"/>
              </a:rPr>
              <a:t> </a:t>
            </a:r>
            <a:r>
              <a:rPr lang="es-ES" dirty="0" smtClean="0">
                <a:latin typeface="+mj-lt"/>
              </a:rPr>
              <a:t>da</a:t>
            </a:r>
            <a:endParaRPr lang="es-ES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dirty="0" err="1">
                <a:latin typeface="+mj-lt"/>
              </a:rPr>
              <a:t>Maskuri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hiperaktiboak</a:t>
            </a:r>
            <a:r>
              <a:rPr lang="es-ES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inpaktu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negatiboa</a:t>
            </a:r>
            <a:r>
              <a:rPr lang="es-ES" b="1" dirty="0">
                <a:latin typeface="+mj-lt"/>
              </a:rPr>
              <a:t> </a:t>
            </a:r>
            <a:r>
              <a:rPr lang="es-ES" dirty="0">
                <a:latin typeface="+mj-lt"/>
              </a:rPr>
              <a:t>izan </a:t>
            </a:r>
            <a:r>
              <a:rPr lang="es-ES" dirty="0" err="1">
                <a:latin typeface="+mj-lt"/>
              </a:rPr>
              <a:t>dezake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pazienteen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bere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senideen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edo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zaintzaileen</a:t>
            </a:r>
            <a:r>
              <a:rPr lang="es-ES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bizi-kalitatean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eragina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baitu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funtzio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sozial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sexualetan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pertsonarteko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harremanetan</a:t>
            </a:r>
            <a:r>
              <a:rPr lang="es-ES" dirty="0">
                <a:latin typeface="+mj-lt"/>
              </a:rPr>
              <a:t> eta </a:t>
            </a:r>
            <a:r>
              <a:rPr lang="es-ES" dirty="0" err="1" smtClean="0">
                <a:latin typeface="+mj-lt"/>
              </a:rPr>
              <a:t>lan-bizitzan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80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s-ES" sz="3600" dirty="0"/>
              <a:t>SARRERA </a:t>
            </a:r>
            <a:r>
              <a:rPr lang="es-ES" sz="3600" dirty="0" smtClean="0"/>
              <a:t>(II)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74304"/>
            <a:ext cx="8712968" cy="637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b="1" dirty="0" smtClean="0">
                <a:latin typeface="+mj-lt"/>
              </a:rPr>
              <a:t>PREBALENTZIA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err="1">
                <a:latin typeface="+mj-lt"/>
              </a:rPr>
              <a:t>Maskuri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hiperaktiboaren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zifrak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>
                <a:latin typeface="+mj-lt"/>
              </a:rPr>
              <a:t>aldakorrak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dira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bere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definizioa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anbiguoa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delako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azterlanetan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desberdintasun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metodologikoak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daudelako</a:t>
            </a:r>
            <a:endParaRPr lang="es-ES" dirty="0" smtClean="0">
              <a:latin typeface="+mj-lt"/>
            </a:endParaRPr>
          </a:p>
          <a:p>
            <a:pPr algn="just">
              <a:buClr>
                <a:schemeClr val="accent1"/>
              </a:buClr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err="1">
                <a:latin typeface="+mj-lt"/>
              </a:rPr>
              <a:t>Espainian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uste</a:t>
            </a:r>
            <a:r>
              <a:rPr lang="es-ES" dirty="0">
                <a:latin typeface="+mj-lt"/>
              </a:rPr>
              <a:t> da 25-64 </a:t>
            </a:r>
            <a:r>
              <a:rPr lang="es-ES" dirty="0" err="1">
                <a:latin typeface="+mj-lt"/>
              </a:rPr>
              <a:t>urte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arteko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emakumeen</a:t>
            </a:r>
            <a:r>
              <a:rPr lang="es-ES" dirty="0">
                <a:latin typeface="+mj-lt"/>
              </a:rPr>
              <a:t> % 6k duela </a:t>
            </a:r>
            <a:r>
              <a:rPr lang="es-ES" dirty="0" err="1">
                <a:latin typeface="+mj-lt"/>
              </a:rPr>
              <a:t>maskuri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</a:t>
            </a:r>
            <a:r>
              <a:rPr lang="es-ES" dirty="0">
                <a:latin typeface="+mj-lt"/>
              </a:rPr>
              <a:t>, eta 50-64 </a:t>
            </a:r>
            <a:r>
              <a:rPr lang="es-ES" dirty="0" err="1">
                <a:latin typeface="+mj-lt"/>
              </a:rPr>
              <a:t>urte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arteko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gizonen</a:t>
            </a:r>
            <a:r>
              <a:rPr lang="es-ES" dirty="0">
                <a:latin typeface="+mj-lt"/>
              </a:rPr>
              <a:t> % 4,6k. </a:t>
            </a:r>
            <a:r>
              <a:rPr lang="es-ES" dirty="0" err="1">
                <a:latin typeface="+mj-lt"/>
              </a:rPr>
              <a:t>Instituzionalizatuta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dauden</a:t>
            </a:r>
            <a:r>
              <a:rPr lang="es-ES" dirty="0">
                <a:latin typeface="+mj-lt"/>
              </a:rPr>
              <a:t> 65 </a:t>
            </a:r>
            <a:r>
              <a:rPr lang="es-ES" dirty="0" err="1">
                <a:latin typeface="+mj-lt"/>
              </a:rPr>
              <a:t>urte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baino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gehiagoko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pertsonei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dagokienez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prebalentzia</a:t>
            </a:r>
            <a:r>
              <a:rPr lang="es-ES" dirty="0">
                <a:latin typeface="+mj-lt"/>
              </a:rPr>
              <a:t> % 40koa da </a:t>
            </a:r>
            <a:r>
              <a:rPr lang="es-ES" dirty="0" err="1">
                <a:latin typeface="+mj-lt"/>
              </a:rPr>
              <a:t>emakumeengan</a:t>
            </a:r>
            <a:r>
              <a:rPr lang="es-ES" dirty="0">
                <a:latin typeface="+mj-lt"/>
              </a:rPr>
              <a:t>, eta % 35ekoa, </a:t>
            </a:r>
            <a:r>
              <a:rPr lang="es-ES" dirty="0" err="1" smtClean="0">
                <a:latin typeface="+mj-lt"/>
              </a:rPr>
              <a:t>gizonengan</a:t>
            </a:r>
            <a:r>
              <a:rPr lang="es-ES" dirty="0" smtClean="0">
                <a:latin typeface="+mj-lt"/>
              </a:rPr>
              <a:t> 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err="1">
                <a:latin typeface="+mj-lt"/>
              </a:rPr>
              <a:t>Maskuri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hiperaktiboaren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definizioa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konplexua</a:t>
            </a:r>
            <a:r>
              <a:rPr lang="es-ES" dirty="0">
                <a:latin typeface="+mj-lt"/>
              </a:rPr>
              <a:t> da, eta </a:t>
            </a:r>
            <a:r>
              <a:rPr lang="es-ES" dirty="0" err="1">
                <a:latin typeface="+mj-lt"/>
              </a:rPr>
              <a:t>ez</a:t>
            </a:r>
            <a:r>
              <a:rPr lang="es-ES" dirty="0">
                <a:latin typeface="+mj-lt"/>
              </a:rPr>
              <a:t> da oso </a:t>
            </a:r>
            <a:r>
              <a:rPr lang="es-ES" dirty="0" err="1">
                <a:latin typeface="+mj-lt"/>
              </a:rPr>
              <a:t>zehatza</a:t>
            </a:r>
            <a:r>
              <a:rPr lang="es-ES" dirty="0">
                <a:latin typeface="+mj-lt"/>
              </a:rPr>
              <a:t>. </a:t>
            </a:r>
            <a:r>
              <a:rPr lang="es-ES" dirty="0" err="1">
                <a:latin typeface="+mj-lt"/>
              </a:rPr>
              <a:t>Ondorioz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bazterketaren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bidez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lortzen</a:t>
            </a:r>
            <a:r>
              <a:rPr lang="es-ES" dirty="0">
                <a:latin typeface="+mj-lt"/>
              </a:rPr>
              <a:t> da </a:t>
            </a:r>
            <a:r>
              <a:rPr lang="es-ES" dirty="0" err="1">
                <a:latin typeface="+mj-lt"/>
              </a:rPr>
              <a:t>diagnostikoa</a:t>
            </a:r>
            <a:r>
              <a:rPr lang="es-ES" dirty="0">
                <a:latin typeface="+mj-lt"/>
              </a:rPr>
              <a:t>, eta horren </a:t>
            </a:r>
            <a:r>
              <a:rPr lang="es-ES" dirty="0" err="1">
                <a:latin typeface="+mj-lt"/>
              </a:rPr>
              <a:t>arriskua</a:t>
            </a:r>
            <a:r>
              <a:rPr lang="es-ES" dirty="0">
                <a:latin typeface="+mj-lt"/>
              </a:rPr>
              <a:t> da </a:t>
            </a:r>
            <a:r>
              <a:rPr lang="es-ES" dirty="0" err="1">
                <a:latin typeface="+mj-lt"/>
              </a:rPr>
              <a:t>gaixotzat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hartzea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sintoma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arin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edo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ez-patologikoak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dituzten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pertsonak</a:t>
            </a:r>
            <a:endParaRPr lang="es-ES" dirty="0">
              <a:latin typeface="+mj-lt"/>
            </a:endParaRPr>
          </a:p>
          <a:p>
            <a:pPr algn="just">
              <a:buClr>
                <a:schemeClr val="accent1"/>
              </a:buClr>
            </a:pPr>
            <a:endParaRPr lang="es-ES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516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/>
          <a:lstStyle/>
          <a:p>
            <a:r>
              <a:rPr lang="es-ES" sz="3600" cap="all" dirty="0" smtClean="0"/>
              <a:t>etiopatogenia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196752"/>
            <a:ext cx="8709671" cy="56938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err="1">
                <a:latin typeface="+mj-lt"/>
              </a:rPr>
              <a:t>Maskuri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hiperaktiboaren</a:t>
            </a:r>
            <a:r>
              <a:rPr lang="es-ES" sz="2300" dirty="0">
                <a:latin typeface="+mj-lt"/>
              </a:rPr>
              <a:t> etiopatogenia </a:t>
            </a:r>
            <a:r>
              <a:rPr lang="es-ES" sz="2300" dirty="0" err="1">
                <a:latin typeface="+mj-lt"/>
              </a:rPr>
              <a:t>faktore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anitzekoa</a:t>
            </a:r>
            <a:r>
              <a:rPr lang="es-ES" sz="2300" dirty="0">
                <a:latin typeface="+mj-lt"/>
              </a:rPr>
              <a:t> da eta </a:t>
            </a:r>
            <a:r>
              <a:rPr lang="es-ES" sz="2300" dirty="0" err="1">
                <a:latin typeface="+mj-lt"/>
              </a:rPr>
              <a:t>ikertzen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ari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dira</a:t>
            </a:r>
            <a:r>
              <a:rPr lang="es-ES" sz="2300" dirty="0">
                <a:latin typeface="+mj-lt"/>
              </a:rPr>
              <a:t>  </a:t>
            </a:r>
            <a:r>
              <a:rPr lang="es-ES" sz="2300" dirty="0" err="1">
                <a:latin typeface="+mj-lt"/>
              </a:rPr>
              <a:t>oraindik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jatorri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neurogenokoak</a:t>
            </a:r>
            <a:r>
              <a:rPr lang="es-ES" sz="2300" dirty="0">
                <a:latin typeface="+mj-lt"/>
              </a:rPr>
              <a:t> eta </a:t>
            </a:r>
            <a:r>
              <a:rPr lang="es-ES" sz="2300" dirty="0" err="1" smtClean="0">
                <a:latin typeface="+mj-lt"/>
              </a:rPr>
              <a:t>miogenokoak</a:t>
            </a:r>
            <a:r>
              <a:rPr lang="es-ES" sz="2300" dirty="0" smtClean="0">
                <a:latin typeface="+mj-lt"/>
              </a:rPr>
              <a:t> </a:t>
            </a: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err="1" smtClean="0">
                <a:latin typeface="+mj-lt"/>
              </a:rPr>
              <a:t>Detrusore</a:t>
            </a:r>
            <a:r>
              <a:rPr lang="es-ES" sz="2300" dirty="0" smtClean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hiperaktiboa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gehiago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uzkurtzearen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arrazoia</a:t>
            </a:r>
            <a:r>
              <a:rPr lang="es-ES" sz="2300" dirty="0">
                <a:latin typeface="+mj-lt"/>
              </a:rPr>
              <a:t> da </a:t>
            </a:r>
            <a:r>
              <a:rPr lang="es-ES" sz="2300" dirty="0" err="1">
                <a:latin typeface="+mj-lt"/>
              </a:rPr>
              <a:t>hartzaile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muskarinikoen</a:t>
            </a:r>
            <a:r>
              <a:rPr lang="es-ES" sz="2300" dirty="0">
                <a:latin typeface="+mj-lt"/>
              </a:rPr>
              <a:t> (M2 </a:t>
            </a:r>
            <a:r>
              <a:rPr lang="es-ES" sz="2300" dirty="0" err="1">
                <a:latin typeface="+mj-lt"/>
              </a:rPr>
              <a:t>edo</a:t>
            </a:r>
            <a:r>
              <a:rPr lang="es-ES" sz="2300" dirty="0">
                <a:latin typeface="+mj-lt"/>
              </a:rPr>
              <a:t> M3) </a:t>
            </a:r>
            <a:r>
              <a:rPr lang="es-ES" sz="2300" dirty="0" err="1">
                <a:latin typeface="+mj-lt"/>
              </a:rPr>
              <a:t>hipersentikortasuna</a:t>
            </a:r>
            <a:r>
              <a:rPr lang="es-ES" sz="2300" dirty="0">
                <a:latin typeface="+mj-lt"/>
              </a:rPr>
              <a:t> </a:t>
            </a:r>
            <a:r>
              <a:rPr lang="es-ES" sz="2300" b="1" dirty="0" err="1">
                <a:latin typeface="+mj-lt"/>
              </a:rPr>
              <a:t>Farmako</a:t>
            </a:r>
            <a:r>
              <a:rPr lang="es-ES" sz="2300" b="1" dirty="0">
                <a:latin typeface="+mj-lt"/>
              </a:rPr>
              <a:t> </a:t>
            </a:r>
            <a:r>
              <a:rPr lang="es-ES" sz="2300" b="1" dirty="0" err="1">
                <a:latin typeface="+mj-lt"/>
              </a:rPr>
              <a:t>antimuskarinikoek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detrusorea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uzkurtzen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duen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hodi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parasinpatikoaren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aktibazioan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eragiten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 smtClean="0">
                <a:latin typeface="+mj-lt"/>
              </a:rPr>
              <a:t>dute</a:t>
            </a:r>
            <a:endParaRPr lang="es-ES" sz="2300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err="1">
                <a:latin typeface="+mj-lt"/>
              </a:rPr>
              <a:t>Bestalde</a:t>
            </a:r>
            <a:r>
              <a:rPr lang="es-ES" sz="2300" dirty="0">
                <a:latin typeface="+mj-lt"/>
              </a:rPr>
              <a:t>, beta </a:t>
            </a:r>
            <a:r>
              <a:rPr lang="es-ES" sz="2300" dirty="0" err="1">
                <a:latin typeface="+mj-lt"/>
              </a:rPr>
              <a:t>hartzaile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adrenergikoen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hiru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azpimota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identifikatu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dira</a:t>
            </a:r>
            <a:r>
              <a:rPr lang="es-ES" sz="2300" dirty="0">
                <a:latin typeface="+mj-lt"/>
              </a:rPr>
              <a:t> (1, 2 eta 3 beta), </a:t>
            </a:r>
            <a:r>
              <a:rPr lang="es-ES" sz="2300" dirty="0" err="1">
                <a:latin typeface="+mj-lt"/>
              </a:rPr>
              <a:t>detrusorean</a:t>
            </a:r>
            <a:r>
              <a:rPr lang="es-ES" sz="2300" dirty="0">
                <a:latin typeface="+mj-lt"/>
              </a:rPr>
              <a:t> eta </a:t>
            </a:r>
            <a:r>
              <a:rPr lang="es-ES" sz="2300" dirty="0" err="1" smtClean="0">
                <a:latin typeface="+mj-lt"/>
              </a:rPr>
              <a:t>urotelioan</a:t>
            </a:r>
            <a:r>
              <a:rPr lang="es-ES" sz="2300" dirty="0" smtClean="0">
                <a:latin typeface="+mj-lt"/>
              </a:rPr>
              <a:t>     </a:t>
            </a:r>
            <a:r>
              <a:rPr lang="es-ES" sz="2300" b="1" dirty="0" err="1" smtClean="0">
                <a:latin typeface="+mj-lt"/>
              </a:rPr>
              <a:t>Farmako</a:t>
            </a:r>
            <a:r>
              <a:rPr lang="es-ES" sz="2300" b="1" dirty="0" smtClean="0">
                <a:latin typeface="+mj-lt"/>
              </a:rPr>
              <a:t> </a:t>
            </a:r>
            <a:r>
              <a:rPr lang="es-ES" sz="2300" b="1" dirty="0">
                <a:latin typeface="+mj-lt"/>
              </a:rPr>
              <a:t>agonista 3-beta </a:t>
            </a:r>
            <a:r>
              <a:rPr lang="es-ES" sz="2300" b="1" dirty="0" err="1">
                <a:latin typeface="+mj-lt"/>
              </a:rPr>
              <a:t>adrenergikoek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detrusorea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erlaxatzen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 smtClean="0">
                <a:latin typeface="+mj-lt"/>
              </a:rPr>
              <a:t>dute</a:t>
            </a:r>
            <a:endParaRPr lang="es-ES" sz="2300" dirty="0" smtClean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342900" indent="-342900" algn="just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300" dirty="0" err="1">
                <a:latin typeface="+mj-lt"/>
              </a:rPr>
              <a:t>Maskuri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hiperaktiboaren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arriskua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areagotu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egiten</a:t>
            </a:r>
            <a:r>
              <a:rPr lang="es-ES" sz="2300" dirty="0">
                <a:latin typeface="+mj-lt"/>
              </a:rPr>
              <a:t> da </a:t>
            </a:r>
            <a:r>
              <a:rPr lang="es-ES" sz="2300" dirty="0" err="1">
                <a:latin typeface="+mj-lt"/>
              </a:rPr>
              <a:t>adinarekin</a:t>
            </a:r>
            <a:r>
              <a:rPr lang="es-ES" sz="2300" dirty="0">
                <a:latin typeface="+mj-lt"/>
              </a:rPr>
              <a:t>, eta, </a:t>
            </a:r>
            <a:r>
              <a:rPr lang="es-ES" sz="2300" dirty="0" err="1">
                <a:latin typeface="+mj-lt"/>
              </a:rPr>
              <a:t>gainera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beste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hainbat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prozesuk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lotura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esanguratsua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dute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sindromea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agertzearekin</a:t>
            </a:r>
            <a:r>
              <a:rPr lang="es-ES" sz="2300" dirty="0">
                <a:latin typeface="+mj-lt"/>
              </a:rPr>
              <a:t>; </a:t>
            </a:r>
            <a:r>
              <a:rPr lang="es-ES" sz="2300" dirty="0" err="1">
                <a:latin typeface="+mj-lt"/>
              </a:rPr>
              <a:t>besteak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beste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depresioa</a:t>
            </a:r>
            <a:r>
              <a:rPr lang="es-ES" sz="2300" dirty="0">
                <a:latin typeface="+mj-lt"/>
              </a:rPr>
              <a:t>, diabetes </a:t>
            </a:r>
            <a:r>
              <a:rPr lang="es-ES" sz="2300" dirty="0" err="1">
                <a:latin typeface="+mj-lt"/>
              </a:rPr>
              <a:t>mellitusa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erditze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baginala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obesitatea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idorreria</a:t>
            </a:r>
            <a:r>
              <a:rPr lang="es-ES" sz="2300" dirty="0">
                <a:latin typeface="+mj-lt"/>
              </a:rPr>
              <a:t>, </a:t>
            </a:r>
            <a:r>
              <a:rPr lang="es-ES" sz="2300" dirty="0" err="1">
                <a:latin typeface="+mj-lt"/>
              </a:rPr>
              <a:t>nahasmendu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>
                <a:latin typeface="+mj-lt"/>
              </a:rPr>
              <a:t>neurologikoak</a:t>
            </a:r>
            <a:r>
              <a:rPr lang="es-ES" sz="2300" dirty="0">
                <a:latin typeface="+mj-lt"/>
              </a:rPr>
              <a:t> eta </a:t>
            </a:r>
            <a:r>
              <a:rPr lang="es-ES" sz="2300" dirty="0" err="1">
                <a:latin typeface="+mj-lt"/>
              </a:rPr>
              <a:t>erekzioaren</a:t>
            </a:r>
            <a:r>
              <a:rPr lang="es-ES" sz="2300" dirty="0">
                <a:latin typeface="+mj-lt"/>
              </a:rPr>
              <a:t> </a:t>
            </a:r>
            <a:r>
              <a:rPr lang="es-ES" sz="2300" dirty="0" err="1" smtClean="0">
                <a:latin typeface="+mj-lt"/>
              </a:rPr>
              <a:t>disfuntzioa</a:t>
            </a:r>
            <a:endParaRPr lang="es-ES" sz="2300" dirty="0" smtClean="0">
              <a:latin typeface="+mj-lt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7589013" y="2564904"/>
            <a:ext cx="21829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7162346" y="4221088"/>
            <a:ext cx="53581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DIAGNOSTIKOA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908720"/>
            <a:ext cx="856895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200" dirty="0" err="1">
                <a:latin typeface="+mj-lt"/>
              </a:rPr>
              <a:t>Maskuri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hiperaktiboaren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definizioa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soilik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klinikoa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denez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ez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dago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diagnostikoa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egin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ahal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izateko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miaketarik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edo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frogarik</a:t>
            </a:r>
            <a:r>
              <a:rPr lang="es-ES" sz="2200" dirty="0">
                <a:latin typeface="+mj-lt"/>
              </a:rPr>
              <a:t>. </a:t>
            </a:r>
            <a:r>
              <a:rPr lang="es-ES" sz="2200" dirty="0" err="1">
                <a:latin typeface="+mj-lt"/>
              </a:rPr>
              <a:t>Beraz</a:t>
            </a:r>
            <a:r>
              <a:rPr lang="es-ES" sz="2200" dirty="0">
                <a:latin typeface="+mj-lt"/>
              </a:rPr>
              <a:t>, </a:t>
            </a:r>
            <a:r>
              <a:rPr lang="es-ES" sz="2200" dirty="0" err="1">
                <a:latin typeface="+mj-lt"/>
              </a:rPr>
              <a:t>adituen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iritzian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oinarritutako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gomendioen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arabera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egiten</a:t>
            </a:r>
            <a:r>
              <a:rPr lang="es-ES" sz="2200" dirty="0">
                <a:latin typeface="+mj-lt"/>
              </a:rPr>
              <a:t> da </a:t>
            </a:r>
            <a:r>
              <a:rPr lang="es-ES" sz="2200" dirty="0" err="1">
                <a:latin typeface="+mj-lt"/>
              </a:rPr>
              <a:t>diagnostikoa</a:t>
            </a:r>
            <a:r>
              <a:rPr lang="es-ES" sz="2200" dirty="0">
                <a:latin typeface="+mj-lt"/>
              </a:rPr>
              <a:t>. </a:t>
            </a:r>
            <a:r>
              <a:rPr lang="es-ES" sz="2200" dirty="0" err="1">
                <a:latin typeface="+mj-lt"/>
              </a:rPr>
              <a:t>Honako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alderdi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hauetan</a:t>
            </a:r>
            <a:r>
              <a:rPr lang="es-ES" sz="2200" dirty="0">
                <a:latin typeface="+mj-lt"/>
              </a:rPr>
              <a:t> </a:t>
            </a:r>
            <a:r>
              <a:rPr lang="es-ES" sz="2200" dirty="0" err="1">
                <a:latin typeface="+mj-lt"/>
              </a:rPr>
              <a:t>oinarritzen</a:t>
            </a:r>
            <a:r>
              <a:rPr lang="es-ES" sz="2200" dirty="0">
                <a:latin typeface="+mj-lt"/>
              </a:rPr>
              <a:t> da </a:t>
            </a:r>
            <a:r>
              <a:rPr lang="es-ES" sz="2200" dirty="0" err="1" smtClean="0">
                <a:latin typeface="+mj-lt"/>
              </a:rPr>
              <a:t>diagnostikoa</a:t>
            </a:r>
            <a:r>
              <a:rPr lang="es-ES" sz="2200" dirty="0" smtClean="0">
                <a:latin typeface="+mj-lt"/>
              </a:rPr>
              <a:t>:  </a:t>
            </a:r>
          </a:p>
          <a:p>
            <a:pPr>
              <a:buClr>
                <a:schemeClr val="accent1"/>
              </a:buClr>
            </a:pPr>
            <a:endParaRPr lang="es-ES" sz="22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Historia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kliniko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eta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farmakologikoa</a:t>
            </a: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Azterketa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fisiko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osoa</a:t>
            </a: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Gernu-analisia</a:t>
            </a: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Gernu-egitearen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egunkaria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(3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egunekoa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Sintomen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inguruko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galdeketak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Paziente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jakin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batzuetan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beharrezkoa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izan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daiteke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gernu-egitearen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ondorengo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hondarra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neurtzea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eta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gernuaren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kultibo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bat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egitea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2000" dirty="0"/>
          </a:p>
          <a:p>
            <a:endParaRPr lang="es-ES" dirty="0"/>
          </a:p>
          <a:p>
            <a:r>
              <a:rPr lang="es-ES" dirty="0" smtClean="0"/>
              <a:t>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379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936104"/>
          </a:xfrm>
        </p:spPr>
        <p:txBody>
          <a:bodyPr/>
          <a:lstStyle/>
          <a:p>
            <a:r>
              <a:rPr lang="es-ES" sz="3600" cap="all" dirty="0"/>
              <a:t>DIAGNOSTIKOA </a:t>
            </a:r>
            <a:r>
              <a:rPr lang="es-ES" sz="3600" cap="all" dirty="0" smtClean="0"/>
              <a:t>(</a:t>
            </a:r>
            <a:r>
              <a:rPr lang="es-ES" sz="3600" cap="all" dirty="0" err="1" smtClean="0"/>
              <a:t>iI</a:t>
            </a:r>
            <a:r>
              <a:rPr lang="es-ES" sz="3600" cap="all" dirty="0" smtClean="0"/>
              <a:t>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95536" y="980728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</a:rPr>
              <a:t>Historia </a:t>
            </a:r>
            <a:r>
              <a:rPr lang="es-ES" dirty="0" err="1">
                <a:latin typeface="+mj-lt"/>
              </a:rPr>
              <a:t>klinikoaren</a:t>
            </a:r>
            <a:r>
              <a:rPr lang="es-ES" dirty="0">
                <a:latin typeface="+mj-lt"/>
              </a:rPr>
              <a:t> eta </a:t>
            </a:r>
            <a:r>
              <a:rPr lang="es-ES" dirty="0" err="1">
                <a:latin typeface="+mj-lt"/>
              </a:rPr>
              <a:t>gernu-egitearen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egunkariaren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konbinazioa</a:t>
            </a:r>
            <a:r>
              <a:rPr lang="es-ES" dirty="0">
                <a:latin typeface="+mj-lt"/>
              </a:rPr>
              <a:t> </a:t>
            </a:r>
            <a:r>
              <a:rPr lang="fi-FI" dirty="0">
                <a:latin typeface="+mj-lt"/>
              </a:rPr>
              <a:t>lehen aukera da lehen mailako arretako kontsultetan. </a:t>
            </a:r>
            <a:endParaRPr lang="fi-FI" dirty="0" smtClean="0">
              <a:latin typeface="+mj-lt"/>
            </a:endParaRPr>
          </a:p>
          <a:p>
            <a:pPr algn="just">
              <a:buClr>
                <a:srgbClr val="3D92CB"/>
              </a:buClr>
            </a:pPr>
            <a:endParaRPr lang="es-ES" dirty="0" smtClean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>
                <a:latin typeface="+mj-lt"/>
              </a:rPr>
              <a:t>Baztertu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larrialdiko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klinika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eragin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dezaketen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beste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patologia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batzuk</a:t>
            </a:r>
            <a:r>
              <a:rPr lang="es-ES" dirty="0">
                <a:latin typeface="+mj-lt"/>
              </a:rPr>
              <a:t>; </a:t>
            </a:r>
            <a:r>
              <a:rPr lang="es-ES" dirty="0" err="1">
                <a:latin typeface="+mj-lt"/>
              </a:rPr>
              <a:t>besteak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beste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prozesu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buxatzaileak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infekziosoak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inflamatorioak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tumoralak</a:t>
            </a:r>
            <a:r>
              <a:rPr lang="es-ES" dirty="0">
                <a:latin typeface="+mj-lt"/>
              </a:rPr>
              <a:t>,  eta </a:t>
            </a:r>
            <a:r>
              <a:rPr lang="es-ES" dirty="0" err="1">
                <a:latin typeface="+mj-lt"/>
              </a:rPr>
              <a:t>abar</a:t>
            </a:r>
            <a:r>
              <a:rPr lang="es-ES" dirty="0">
                <a:latin typeface="+mj-lt"/>
              </a:rPr>
              <a:t>. </a:t>
            </a:r>
          </a:p>
          <a:p>
            <a:pPr algn="just">
              <a:buClr>
                <a:srgbClr val="3D92CB"/>
              </a:buClr>
            </a:pPr>
            <a:endParaRPr lang="es-ES" dirty="0">
              <a:latin typeface="+mj-lt"/>
            </a:endParaRPr>
          </a:p>
          <a:p>
            <a:pPr marL="342900" indent="-342900" algn="just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dirty="0" err="1">
                <a:latin typeface="+mj-lt"/>
              </a:rPr>
              <a:t>Gernu-ihesa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eragin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edo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okerragotu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dezaketen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sendagaiak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daude</a:t>
            </a:r>
            <a:r>
              <a:rPr lang="es-ES" dirty="0">
                <a:latin typeface="+mj-lt"/>
              </a:rPr>
              <a:t>: </a:t>
            </a:r>
            <a:r>
              <a:rPr lang="es-ES" dirty="0" err="1">
                <a:latin typeface="+mj-lt"/>
              </a:rPr>
              <a:t>farmako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lasaigarriak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neuroleptikoak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antidepresiboak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azetilkolinesterasaren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inhibitzaileak</a:t>
            </a:r>
            <a:r>
              <a:rPr lang="es-ES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diuretikoak</a:t>
            </a:r>
            <a:r>
              <a:rPr lang="es-ES" dirty="0">
                <a:latin typeface="+mj-lt"/>
              </a:rPr>
              <a:t>, alfa-</a:t>
            </a:r>
            <a:r>
              <a:rPr lang="es-ES" dirty="0" err="1">
                <a:latin typeface="+mj-lt"/>
              </a:rPr>
              <a:t>blokeatzaileak</a:t>
            </a:r>
            <a:r>
              <a:rPr lang="es-ES" dirty="0">
                <a:latin typeface="+mj-lt"/>
              </a:rPr>
              <a:t>, hormona </a:t>
            </a:r>
            <a:r>
              <a:rPr lang="es-ES" dirty="0" err="1">
                <a:latin typeface="+mj-lt"/>
              </a:rPr>
              <a:t>bidezko</a:t>
            </a:r>
            <a:r>
              <a:rPr lang="es-ES" dirty="0">
                <a:latin typeface="+mj-lt"/>
              </a:rPr>
              <a:t> terapia </a:t>
            </a:r>
            <a:r>
              <a:rPr lang="es-ES" dirty="0" err="1">
                <a:latin typeface="+mj-lt"/>
              </a:rPr>
              <a:t>ordeztailea</a:t>
            </a:r>
            <a:r>
              <a:rPr lang="es-ES" dirty="0">
                <a:latin typeface="+mj-lt"/>
              </a:rPr>
              <a:t>, eta </a:t>
            </a:r>
            <a:r>
              <a:rPr lang="es-ES" dirty="0" err="1">
                <a:latin typeface="+mj-lt"/>
              </a:rPr>
              <a:t>abar</a:t>
            </a:r>
            <a:r>
              <a:rPr lang="es-ES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2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29208" y="188640"/>
            <a:ext cx="8229600" cy="936104"/>
          </a:xfrm>
        </p:spPr>
        <p:txBody>
          <a:bodyPr/>
          <a:lstStyle/>
          <a:p>
            <a:r>
              <a:rPr lang="es-ES" sz="3600" cap="all" dirty="0" err="1" smtClean="0"/>
              <a:t>Tratamenduaren</a:t>
            </a:r>
            <a:r>
              <a:rPr lang="es-ES" sz="3600" cap="all" dirty="0" smtClean="0"/>
              <a:t> </a:t>
            </a:r>
            <a:r>
              <a:rPr lang="es-ES" sz="3600" cap="all" smtClean="0"/>
              <a:t>kontsiderazioak</a:t>
            </a:r>
            <a:endParaRPr lang="es-ES" sz="3600" cap="all" dirty="0" smtClean="0"/>
          </a:p>
        </p:txBody>
      </p:sp>
      <p:sp>
        <p:nvSpPr>
          <p:cNvPr id="2" name="1 Rectángulo"/>
          <p:cNvSpPr/>
          <p:nvPr/>
        </p:nvSpPr>
        <p:spPr>
          <a:xfrm>
            <a:off x="251520" y="1412776"/>
            <a:ext cx="8784976" cy="53245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dirty="0" err="1">
                <a:latin typeface="+mj-lt"/>
              </a:rPr>
              <a:t>Maskuri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hiperaktiboaren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tratamenduaren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helburua</a:t>
            </a:r>
            <a:r>
              <a:rPr lang="es-ES" sz="2000" dirty="0">
                <a:latin typeface="+mj-lt"/>
              </a:rPr>
              <a:t> da </a:t>
            </a:r>
            <a:r>
              <a:rPr lang="es-ES" sz="2000" dirty="0" err="1">
                <a:latin typeface="+mj-lt"/>
              </a:rPr>
              <a:t>pazienteen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bizi</a:t>
            </a:r>
            <a:r>
              <a:rPr lang="es-ES" sz="2000" dirty="0">
                <a:latin typeface="+mj-lt"/>
              </a:rPr>
              <a:t>-kalitatea </a:t>
            </a:r>
            <a:r>
              <a:rPr lang="es-ES" sz="2000" dirty="0" err="1">
                <a:latin typeface="+mj-lt"/>
              </a:rPr>
              <a:t>hobetzea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inkontinentziaren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larritasuna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ihesen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kopurua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murriztuz</a:t>
            </a:r>
            <a:r>
              <a:rPr lang="es-ES" sz="2000" dirty="0">
                <a:latin typeface="+mj-lt"/>
              </a:rPr>
              <a:t> eta, </a:t>
            </a:r>
            <a:r>
              <a:rPr lang="es-ES" sz="2000" dirty="0" err="1">
                <a:latin typeface="+mj-lt"/>
              </a:rPr>
              <a:t>ahal</a:t>
            </a:r>
            <a:r>
              <a:rPr lang="es-ES" sz="2000" dirty="0">
                <a:latin typeface="+mj-lt"/>
              </a:rPr>
              <a:t> dela, </a:t>
            </a:r>
            <a:r>
              <a:rPr lang="es-ES" sz="2000" dirty="0" err="1">
                <a:latin typeface="+mj-lt"/>
              </a:rPr>
              <a:t>kontinentzia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berreskuratuz</a:t>
            </a:r>
            <a:r>
              <a:rPr lang="es-ES" sz="2000" dirty="0">
                <a:latin typeface="+mj-lt"/>
              </a:rPr>
              <a:t> </a:t>
            </a:r>
          </a:p>
          <a:p>
            <a:pPr>
              <a:buClr>
                <a:schemeClr val="accent1"/>
              </a:buClr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TRATAMENDU </a:t>
            </a:r>
            <a:r>
              <a:rPr lang="es-ES" sz="2000" b="1" dirty="0">
                <a:latin typeface="+mj-lt"/>
              </a:rPr>
              <a:t>EZ-FARMAKOLOGIKOA</a:t>
            </a:r>
            <a:r>
              <a:rPr lang="es-ES" sz="2000" b="1" dirty="0" smtClean="0">
                <a:latin typeface="+mj-lt"/>
              </a:rPr>
              <a:t>: </a:t>
            </a:r>
            <a:endParaRPr lang="es-ES" sz="2000" b="1" dirty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b="1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Paziente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guztiekin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kontuan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hartu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</a:t>
            </a:r>
            <a:r>
              <a:rPr lang="es-ES" sz="2000" dirty="0">
                <a:latin typeface="+mj-lt"/>
              </a:rPr>
              <a:t> den </a:t>
            </a:r>
            <a:r>
              <a:rPr lang="es-ES" sz="2000" dirty="0" err="1">
                <a:latin typeface="+mj-lt"/>
              </a:rPr>
              <a:t>lehenbiziko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urratsa</a:t>
            </a:r>
            <a:r>
              <a:rPr lang="es-ES" sz="2000" dirty="0">
                <a:latin typeface="+mj-lt"/>
              </a:rPr>
              <a:t> da</a:t>
            </a:r>
          </a:p>
          <a:p>
            <a:pPr lvl="1"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-</a:t>
            </a:r>
            <a:r>
              <a:rPr lang="es-ES" sz="2000" dirty="0" err="1" smtClean="0">
                <a:latin typeface="+mj-lt"/>
              </a:rPr>
              <a:t>Neurri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higieniko-dietetikoak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bizitzeko</a:t>
            </a:r>
            <a:r>
              <a:rPr lang="es-ES" sz="2000" dirty="0">
                <a:latin typeface="+mj-lt"/>
              </a:rPr>
              <a:t> eraren </a:t>
            </a:r>
            <a:r>
              <a:rPr lang="es-ES" sz="2000" dirty="0" err="1" smtClean="0">
                <a:latin typeface="+mj-lt"/>
              </a:rPr>
              <a:t>aldaketak</a:t>
            </a:r>
            <a:r>
              <a:rPr lang="es-ES" sz="2000" dirty="0" smtClean="0">
                <a:latin typeface="+mj-lt"/>
              </a:rPr>
              <a:t>.</a:t>
            </a:r>
          </a:p>
          <a:p>
            <a:pPr lvl="1"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-</a:t>
            </a:r>
            <a:r>
              <a:rPr lang="es-ES" sz="2000" dirty="0" err="1" smtClean="0">
                <a:latin typeface="+mj-lt"/>
              </a:rPr>
              <a:t>Jokabide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aldatzeko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teknikak</a:t>
            </a:r>
            <a:endParaRPr lang="es-ES" sz="2000" dirty="0">
              <a:latin typeface="+mj-lt"/>
            </a:endParaRPr>
          </a:p>
          <a:p>
            <a:pPr>
              <a:buClr>
                <a:schemeClr val="accent1"/>
              </a:buClr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>
                <a:latin typeface="+mj-lt"/>
              </a:rPr>
              <a:t>TRATAMENDU FARMAKOLOGIKOA </a:t>
            </a:r>
            <a:r>
              <a:rPr lang="es-ES" sz="2000" b="1" dirty="0" smtClean="0">
                <a:latin typeface="+mj-lt"/>
              </a:rPr>
              <a:t>:</a:t>
            </a:r>
          </a:p>
          <a:p>
            <a:pPr>
              <a:buClr>
                <a:schemeClr val="accent1"/>
              </a:buClr>
            </a:pP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      - </a:t>
            </a:r>
            <a:r>
              <a:rPr lang="es-ES" sz="2000" dirty="0" err="1" smtClean="0">
                <a:latin typeface="+mj-lt"/>
              </a:rPr>
              <a:t>Antimuskarinikoak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- 3-beta </a:t>
            </a:r>
            <a:r>
              <a:rPr lang="es-ES" sz="2000" dirty="0" err="1" smtClean="0">
                <a:latin typeface="+mj-lt"/>
              </a:rPr>
              <a:t>hartzaile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adrenergikoaren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agonistak</a:t>
            </a:r>
            <a:r>
              <a:rPr lang="es-ES" sz="2000" dirty="0" smtClean="0">
                <a:latin typeface="+mj-lt"/>
              </a:rPr>
              <a:t> (</a:t>
            </a:r>
            <a:r>
              <a:rPr lang="es-ES" sz="2000" dirty="0" err="1" smtClean="0">
                <a:latin typeface="+mj-lt"/>
              </a:rPr>
              <a:t>mirabegrona</a:t>
            </a:r>
            <a:r>
              <a:rPr lang="es-ES" sz="2000" cap="all" dirty="0" smtClean="0"/>
              <a:t>) 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endParaRPr lang="es-ES" sz="2000" b="1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+mj-lt"/>
              </a:rPr>
              <a:t>BESTE AUKERA BATZUK</a:t>
            </a: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Toxina </a:t>
            </a:r>
            <a:r>
              <a:rPr lang="es-ES" sz="2000" dirty="0" err="1" smtClean="0">
                <a:latin typeface="+mj-lt"/>
              </a:rPr>
              <a:t>botulinikoa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</a:t>
            </a:r>
            <a:r>
              <a:rPr lang="es-ES" sz="2000" dirty="0" err="1" smtClean="0">
                <a:latin typeface="+mj-lt"/>
              </a:rPr>
              <a:t>Neuromodulazio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elektrikoa</a:t>
            </a:r>
            <a:endParaRPr lang="es-ES" sz="2000" dirty="0" smtClean="0">
              <a:latin typeface="+mj-lt"/>
            </a:endParaRPr>
          </a:p>
          <a:p>
            <a:pPr>
              <a:buClr>
                <a:schemeClr val="accent1"/>
              </a:buClr>
            </a:pPr>
            <a:r>
              <a:rPr lang="es-ES" sz="2000" dirty="0" smtClean="0">
                <a:latin typeface="+mj-lt"/>
              </a:rPr>
              <a:t>       - </a:t>
            </a:r>
            <a:r>
              <a:rPr lang="es-ES" sz="2000" dirty="0" err="1" smtClean="0">
                <a:latin typeface="+mj-lt"/>
              </a:rPr>
              <a:t>Neurri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aringarriak</a:t>
            </a:r>
            <a:endParaRPr lang="es-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73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/>
          <a:lstStyle/>
          <a:p>
            <a:r>
              <a:rPr lang="es-ES" sz="3600" cap="all" dirty="0" smtClean="0"/>
              <a:t>TRATAMENDU </a:t>
            </a:r>
            <a:br>
              <a:rPr lang="es-ES" sz="3600" cap="all" dirty="0" smtClean="0"/>
            </a:br>
            <a:r>
              <a:rPr lang="es-ES" sz="3600" cap="all" dirty="0" smtClean="0"/>
              <a:t>EZ-FARMAKOLOGIKOA (i)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84168" y="3234491"/>
            <a:ext cx="24482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ES" sz="9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07504" y="1340768"/>
            <a:ext cx="8928991" cy="57861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+mj-lt"/>
              </a:rPr>
              <a:t>NEURRI HIGIENIKO-DIETETIKOAK ETA BIZITZEKO ERAREN ALDAKETAK</a:t>
            </a:r>
          </a:p>
          <a:p>
            <a:endParaRPr lang="es-ES" sz="1100" b="1" dirty="0" smtClean="0">
              <a:latin typeface="+mj-lt"/>
            </a:endParaRPr>
          </a:p>
          <a:p>
            <a:pPr algn="just"/>
            <a:r>
              <a:rPr lang="es-ES" sz="2000" dirty="0" err="1">
                <a:latin typeface="+mj-lt"/>
              </a:rPr>
              <a:t>Helburu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errealista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batekin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bereizi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dira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hainbat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alderdi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baloratuta</a:t>
            </a:r>
            <a:r>
              <a:rPr lang="es-ES" sz="2000" dirty="0">
                <a:latin typeface="+mj-lt"/>
              </a:rPr>
              <a:t>: </a:t>
            </a:r>
            <a:r>
              <a:rPr lang="es-ES" sz="2000" dirty="0" err="1">
                <a:latin typeface="+mj-lt"/>
              </a:rPr>
              <a:t>inkontinentzia</a:t>
            </a:r>
            <a:r>
              <a:rPr lang="es-ES" sz="2000" dirty="0">
                <a:latin typeface="+mj-lt"/>
              </a:rPr>
              <a:t> mota, </a:t>
            </a:r>
            <a:r>
              <a:rPr lang="es-ES" sz="2000" dirty="0" err="1">
                <a:latin typeface="+mj-lt"/>
              </a:rPr>
              <a:t>horri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lotutako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baldintza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medikoak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ondorioak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pazientearen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lehentasunak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egokigarritasuna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bai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senideen</a:t>
            </a:r>
            <a:r>
              <a:rPr lang="es-ES" sz="2000" dirty="0">
                <a:latin typeface="+mj-lt"/>
              </a:rPr>
              <a:t> eta/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zaintzaileen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prestasuna</a:t>
            </a:r>
            <a:r>
              <a:rPr lang="es-ES" sz="2000" dirty="0">
                <a:latin typeface="+mj-lt"/>
              </a:rPr>
              <a:t> ere, </a:t>
            </a:r>
            <a:r>
              <a:rPr lang="es-ES" sz="2000" dirty="0" err="1">
                <a:latin typeface="+mj-lt"/>
              </a:rPr>
              <a:t>arazoari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aurre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egiteko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inplikazio-mailarekin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batera.</a:t>
            </a:r>
          </a:p>
          <a:p>
            <a:pPr algn="just"/>
            <a:endParaRPr lang="es-ES" sz="2000" dirty="0">
              <a:latin typeface="+mj-lt"/>
            </a:endParaRPr>
          </a:p>
          <a:p>
            <a:endParaRPr lang="es-ES" sz="1100" b="1" dirty="0" smtClean="0">
              <a:latin typeface="+mj-lt"/>
            </a:endParaRPr>
          </a:p>
          <a:p>
            <a:endParaRPr lang="es-ES" dirty="0"/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Maskuriko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narritadura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areagotu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gernu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gehiago</a:t>
            </a:r>
            <a:r>
              <a:rPr lang="es-ES" sz="2000" dirty="0">
                <a:latin typeface="+mj-lt"/>
              </a:rPr>
              <a:t> sor </a:t>
            </a:r>
            <a:r>
              <a:rPr lang="es-ES" sz="2000" dirty="0" err="1">
                <a:latin typeface="+mj-lt"/>
              </a:rPr>
              <a:t>dezaketen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elikagaiak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edariak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baztertzea</a:t>
            </a:r>
            <a:r>
              <a:rPr lang="es-ES" sz="2000" dirty="0">
                <a:latin typeface="+mj-lt"/>
              </a:rPr>
              <a:t> 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Gernu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egiteko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ohitura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txarrak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kentzea</a:t>
            </a:r>
            <a:r>
              <a:rPr lang="es-ES" sz="2000" dirty="0">
                <a:latin typeface="+mj-lt"/>
              </a:rPr>
              <a:t> </a:t>
            </a: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Idorreri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kronikoa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ekiditea</a:t>
            </a:r>
            <a:r>
              <a:rPr lang="es-ES" sz="2000" dirty="0">
                <a:latin typeface="+mj-lt"/>
              </a:rPr>
              <a:t>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Pisua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kontrolatzea</a:t>
            </a:r>
            <a:r>
              <a:rPr lang="es-ES" sz="2000" dirty="0" smtClean="0">
                <a:latin typeface="+mj-lt"/>
              </a:rPr>
              <a:t> </a:t>
            </a:r>
            <a:endParaRPr lang="es-ES" dirty="0"/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Ariketa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fisiko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egokitua</a:t>
            </a:r>
            <a:r>
              <a:rPr lang="es-ES" sz="2000" dirty="0" smtClean="0">
                <a:latin typeface="+mj-lt"/>
              </a:rPr>
              <a:t> </a:t>
            </a:r>
            <a:endParaRPr lang="es-ES" sz="2000" dirty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Erretzeari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uztea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Clr>
                <a:srgbClr val="3D92CB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Arropa </a:t>
            </a:r>
            <a:r>
              <a:rPr lang="es-ES" sz="2000" dirty="0" err="1" smtClean="0">
                <a:latin typeface="+mj-lt"/>
              </a:rPr>
              <a:t>egokia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erabiltzea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arkitektura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oztopoak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ekiditea</a:t>
            </a:r>
            <a:endParaRPr lang="es-ES" sz="2000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969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</TotalTime>
  <Words>1222</Words>
  <Application>Microsoft Office PowerPoint</Application>
  <PresentationFormat>Presentación en pantalla (4:3)</PresentationFormat>
  <Paragraphs>149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 MASKURI HIPERAKTIBOAREN MANEIUA  26 Lib, 10 zk. 2018</vt:lpstr>
      <vt:lpstr>Aurkezpena</vt:lpstr>
      <vt:lpstr>SARRERA (I)</vt:lpstr>
      <vt:lpstr>SARRERA (II)</vt:lpstr>
      <vt:lpstr>etiopatogenia</vt:lpstr>
      <vt:lpstr>DIAGNOSTIKOA (i)</vt:lpstr>
      <vt:lpstr>DIAGNOSTIKOA (iI)</vt:lpstr>
      <vt:lpstr>Tratamenduaren kontsiderazioak</vt:lpstr>
      <vt:lpstr>TRATAMENDU  EZ-FARMAKOLOGIKOA (i)</vt:lpstr>
      <vt:lpstr>TRATAMENDU  EZ-FARMAKOLOGIKOA(iI)</vt:lpstr>
      <vt:lpstr>Presentación de PowerPoint</vt:lpstr>
      <vt:lpstr>ANTIMUskarinoak</vt:lpstr>
      <vt:lpstr>3-BETA HARTZAILE ADRENERGIKOAREN AGONISTA (mirabegronA) (i)</vt:lpstr>
      <vt:lpstr>3-BETA HARTZAILE ADRENERGIKOAREN AGONISTA (mirabegronA) (II)</vt:lpstr>
      <vt:lpstr>TERAPIA konbinatua (antimuskarinikoak +mirabegrona) </vt:lpstr>
      <vt:lpstr>BESTE AUKERA BATZUK</vt:lpstr>
      <vt:lpstr>OSPITALEKO ARRETA ESPEZIALIZATURA BIDERATZEKO IRIZPIDEAK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320</cp:revision>
  <cp:lastPrinted>2018-12-21T10:09:00Z</cp:lastPrinted>
  <dcterms:created xsi:type="dcterms:W3CDTF">2007-11-13T08:52:06Z</dcterms:created>
  <dcterms:modified xsi:type="dcterms:W3CDTF">2019-03-04T12:42:08Z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